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4" r:id="rId1"/>
  </p:sldMasterIdLst>
  <p:notesMasterIdLst>
    <p:notesMasterId r:id="rId47"/>
  </p:notesMasterIdLst>
  <p:handoutMasterIdLst>
    <p:handoutMasterId r:id="rId48"/>
  </p:handoutMasterIdLst>
  <p:sldIdLst>
    <p:sldId id="319" r:id="rId2"/>
    <p:sldId id="420" r:id="rId3"/>
    <p:sldId id="332" r:id="rId4"/>
    <p:sldId id="333" r:id="rId5"/>
    <p:sldId id="334" r:id="rId6"/>
    <p:sldId id="418" r:id="rId7"/>
    <p:sldId id="335" r:id="rId8"/>
    <p:sldId id="337" r:id="rId9"/>
    <p:sldId id="381" r:id="rId10"/>
    <p:sldId id="340" r:id="rId11"/>
    <p:sldId id="341" r:id="rId12"/>
    <p:sldId id="342" r:id="rId13"/>
    <p:sldId id="343" r:id="rId14"/>
    <p:sldId id="344" r:id="rId15"/>
    <p:sldId id="345" r:id="rId16"/>
    <p:sldId id="383" r:id="rId17"/>
    <p:sldId id="348" r:id="rId18"/>
    <p:sldId id="349" r:id="rId19"/>
    <p:sldId id="350" r:id="rId20"/>
    <p:sldId id="351" r:id="rId21"/>
    <p:sldId id="352" r:id="rId22"/>
    <p:sldId id="353" r:id="rId23"/>
    <p:sldId id="354" r:id="rId24"/>
    <p:sldId id="356" r:id="rId25"/>
    <p:sldId id="357" r:id="rId26"/>
    <p:sldId id="421" r:id="rId27"/>
    <p:sldId id="359" r:id="rId28"/>
    <p:sldId id="425" r:id="rId29"/>
    <p:sldId id="360" r:id="rId30"/>
    <p:sldId id="361" r:id="rId31"/>
    <p:sldId id="422" r:id="rId32"/>
    <p:sldId id="423" r:id="rId33"/>
    <p:sldId id="424"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C6600"/>
    <a:srgbClr val="993300"/>
    <a:srgbClr val="FF0000"/>
    <a:srgbClr val="CCECFF"/>
    <a:srgbClr val="66CCFF"/>
    <a:srgbClr val="CC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B69AA-3E97-400F-8227-BDD923428475}" v="5" dt="2022-03-23T17:28:0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6" autoAdjust="0"/>
    <p:restoredTop sz="76022" autoAdjust="0"/>
  </p:normalViewPr>
  <p:slideViewPr>
    <p:cSldViewPr snapToGrid="0">
      <p:cViewPr varScale="1">
        <p:scale>
          <a:sx n="75" d="100"/>
          <a:sy n="75" d="100"/>
        </p:scale>
        <p:origin x="1733" y="38"/>
      </p:cViewPr>
      <p:guideLst>
        <p:guide orient="horz" pos="816"/>
        <p:guide pos="4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Judi" userId="8877ca70-2753-47e6-94dc-e416309bcd8d" providerId="ADAL" clId="{327B69AA-3E97-400F-8227-BDD923428475}"/>
    <pc:docChg chg="undo redo custSel modSld">
      <pc:chgData name="Paige, Judi" userId="8877ca70-2753-47e6-94dc-e416309bcd8d" providerId="ADAL" clId="{327B69AA-3E97-400F-8227-BDD923428475}" dt="2022-03-23T17:28:00.632" v="173" actId="1076"/>
      <pc:docMkLst>
        <pc:docMk/>
      </pc:docMkLst>
      <pc:sldChg chg="modSp mod">
        <pc:chgData name="Paige, Judi" userId="8877ca70-2753-47e6-94dc-e416309bcd8d" providerId="ADAL" clId="{327B69AA-3E97-400F-8227-BDD923428475}" dt="2022-03-23T15:54:20.266" v="59" actId="20577"/>
        <pc:sldMkLst>
          <pc:docMk/>
          <pc:sldMk cId="0" sldId="335"/>
        </pc:sldMkLst>
        <pc:spChg chg="mod">
          <ac:chgData name="Paige, Judi" userId="8877ca70-2753-47e6-94dc-e416309bcd8d" providerId="ADAL" clId="{327B69AA-3E97-400F-8227-BDD923428475}" dt="2022-03-23T15:54:20.266" v="59" actId="20577"/>
          <ac:spMkLst>
            <pc:docMk/>
            <pc:sldMk cId="0" sldId="335"/>
            <ac:spMk id="13314" creationId="{F4824E8A-1421-4BF0-9A60-6CA3F5021CE8}"/>
          </ac:spMkLst>
        </pc:spChg>
      </pc:sldChg>
      <pc:sldChg chg="modSp mod">
        <pc:chgData name="Paige, Judi" userId="8877ca70-2753-47e6-94dc-e416309bcd8d" providerId="ADAL" clId="{327B69AA-3E97-400F-8227-BDD923428475}" dt="2022-03-23T15:53:47.130" v="57" actId="20577"/>
        <pc:sldMkLst>
          <pc:docMk/>
          <pc:sldMk cId="0" sldId="337"/>
        </pc:sldMkLst>
        <pc:spChg chg="mod">
          <ac:chgData name="Paige, Judi" userId="8877ca70-2753-47e6-94dc-e416309bcd8d" providerId="ADAL" clId="{327B69AA-3E97-400F-8227-BDD923428475}" dt="2022-03-23T15:53:47.130" v="57" actId="20577"/>
          <ac:spMkLst>
            <pc:docMk/>
            <pc:sldMk cId="0" sldId="337"/>
            <ac:spMk id="15362" creationId="{97E50AC4-3665-4FFE-B1D6-0D72C5ECE804}"/>
          </ac:spMkLst>
        </pc:spChg>
      </pc:sldChg>
      <pc:sldChg chg="modSp">
        <pc:chgData name="Paige, Judi" userId="8877ca70-2753-47e6-94dc-e416309bcd8d" providerId="ADAL" clId="{327B69AA-3E97-400F-8227-BDD923428475}" dt="2022-03-23T17:28:00.632" v="173" actId="1076"/>
        <pc:sldMkLst>
          <pc:docMk/>
          <pc:sldMk cId="0" sldId="340"/>
        </pc:sldMkLst>
        <pc:spChg chg="mod">
          <ac:chgData name="Paige, Judi" userId="8877ca70-2753-47e6-94dc-e416309bcd8d" providerId="ADAL" clId="{327B69AA-3E97-400F-8227-BDD923428475}" dt="2022-03-23T17:28:00.632" v="173" actId="1076"/>
          <ac:spMkLst>
            <pc:docMk/>
            <pc:sldMk cId="0" sldId="340"/>
            <ac:spMk id="17409" creationId="{837C291A-9445-4721-B361-26FE27F4113C}"/>
          </ac:spMkLst>
        </pc:spChg>
      </pc:sldChg>
      <pc:sldChg chg="modSp">
        <pc:chgData name="Paige, Judi" userId="8877ca70-2753-47e6-94dc-e416309bcd8d" providerId="ADAL" clId="{327B69AA-3E97-400F-8227-BDD923428475}" dt="2022-03-23T17:27:44.373" v="171" actId="1076"/>
        <pc:sldMkLst>
          <pc:docMk/>
          <pc:sldMk cId="0" sldId="341"/>
        </pc:sldMkLst>
        <pc:spChg chg="mod">
          <ac:chgData name="Paige, Judi" userId="8877ca70-2753-47e6-94dc-e416309bcd8d" providerId="ADAL" clId="{327B69AA-3E97-400F-8227-BDD923428475}" dt="2022-03-23T17:27:44.373" v="171" actId="1076"/>
          <ac:spMkLst>
            <pc:docMk/>
            <pc:sldMk cId="0" sldId="341"/>
            <ac:spMk id="19457" creationId="{C1FE1CF9-67CC-4C8B-A23E-E3989C148625}"/>
          </ac:spMkLst>
        </pc:spChg>
      </pc:sldChg>
      <pc:sldChg chg="modSp mod">
        <pc:chgData name="Paige, Judi" userId="8877ca70-2753-47e6-94dc-e416309bcd8d" providerId="ADAL" clId="{327B69AA-3E97-400F-8227-BDD923428475}" dt="2022-03-23T15:57:12.609" v="75" actId="20577"/>
        <pc:sldMkLst>
          <pc:docMk/>
          <pc:sldMk cId="0" sldId="344"/>
        </pc:sldMkLst>
        <pc:spChg chg="mod">
          <ac:chgData name="Paige, Judi" userId="8877ca70-2753-47e6-94dc-e416309bcd8d" providerId="ADAL" clId="{327B69AA-3E97-400F-8227-BDD923428475}" dt="2022-03-23T15:57:12.609" v="75" actId="20577"/>
          <ac:spMkLst>
            <pc:docMk/>
            <pc:sldMk cId="0" sldId="344"/>
            <ac:spMk id="25602" creationId="{248F74CB-A637-4326-83AD-A85531E46B2E}"/>
          </ac:spMkLst>
        </pc:spChg>
      </pc:sldChg>
      <pc:sldChg chg="modSp mod">
        <pc:chgData name="Paige, Judi" userId="8877ca70-2753-47e6-94dc-e416309bcd8d" providerId="ADAL" clId="{327B69AA-3E97-400F-8227-BDD923428475}" dt="2022-03-23T15:58:37.785" v="89" actId="20577"/>
        <pc:sldMkLst>
          <pc:docMk/>
          <pc:sldMk cId="0" sldId="349"/>
        </pc:sldMkLst>
        <pc:spChg chg="mod">
          <ac:chgData name="Paige, Judi" userId="8877ca70-2753-47e6-94dc-e416309bcd8d" providerId="ADAL" clId="{327B69AA-3E97-400F-8227-BDD923428475}" dt="2022-03-23T15:58:37.785" v="89" actId="20577"/>
          <ac:spMkLst>
            <pc:docMk/>
            <pc:sldMk cId="0" sldId="349"/>
            <ac:spMk id="31746" creationId="{EFC0A195-78EA-410E-9026-C9CEFE55CB37}"/>
          </ac:spMkLst>
        </pc:spChg>
      </pc:sldChg>
      <pc:sldChg chg="modSp mod">
        <pc:chgData name="Paige, Judi" userId="8877ca70-2753-47e6-94dc-e416309bcd8d" providerId="ADAL" clId="{327B69AA-3E97-400F-8227-BDD923428475}" dt="2022-03-23T17:18:29.694" v="93" actId="20577"/>
        <pc:sldMkLst>
          <pc:docMk/>
          <pc:sldMk cId="0" sldId="353"/>
        </pc:sldMkLst>
        <pc:spChg chg="mod">
          <ac:chgData name="Paige, Judi" userId="8877ca70-2753-47e6-94dc-e416309bcd8d" providerId="ADAL" clId="{327B69AA-3E97-400F-8227-BDD923428475}" dt="2022-03-23T17:18:29.694" v="93" actId="20577"/>
          <ac:spMkLst>
            <pc:docMk/>
            <pc:sldMk cId="0" sldId="353"/>
            <ac:spMk id="39938" creationId="{86FC01CE-3998-490A-BDE6-3A6213797806}"/>
          </ac:spMkLst>
        </pc:spChg>
      </pc:sldChg>
      <pc:sldChg chg="modSp mod">
        <pc:chgData name="Paige, Judi" userId="8877ca70-2753-47e6-94dc-e416309bcd8d" providerId="ADAL" clId="{327B69AA-3E97-400F-8227-BDD923428475}" dt="2022-03-23T17:18:51.292" v="94" actId="20577"/>
        <pc:sldMkLst>
          <pc:docMk/>
          <pc:sldMk cId="0" sldId="356"/>
        </pc:sldMkLst>
        <pc:spChg chg="mod">
          <ac:chgData name="Paige, Judi" userId="8877ca70-2753-47e6-94dc-e416309bcd8d" providerId="ADAL" clId="{327B69AA-3E97-400F-8227-BDD923428475}" dt="2022-03-23T17:18:51.292" v="94" actId="20577"/>
          <ac:spMkLst>
            <pc:docMk/>
            <pc:sldMk cId="0" sldId="356"/>
            <ac:spMk id="46082" creationId="{0A7AE779-FF63-41A9-B5BD-D519561ABD9E}"/>
          </ac:spMkLst>
        </pc:spChg>
      </pc:sldChg>
      <pc:sldChg chg="modSp mod">
        <pc:chgData name="Paige, Judi" userId="8877ca70-2753-47e6-94dc-e416309bcd8d" providerId="ADAL" clId="{327B69AA-3E97-400F-8227-BDD923428475}" dt="2022-03-23T17:20:07.547" v="98" actId="20577"/>
        <pc:sldMkLst>
          <pc:docMk/>
          <pc:sldMk cId="0" sldId="357"/>
        </pc:sldMkLst>
        <pc:spChg chg="mod">
          <ac:chgData name="Paige, Judi" userId="8877ca70-2753-47e6-94dc-e416309bcd8d" providerId="ADAL" clId="{327B69AA-3E97-400F-8227-BDD923428475}" dt="2022-03-23T17:20:07.547" v="98" actId="20577"/>
          <ac:spMkLst>
            <pc:docMk/>
            <pc:sldMk cId="0" sldId="357"/>
            <ac:spMk id="48130" creationId="{D051B137-35A8-4BCD-B97B-829EA95E2680}"/>
          </ac:spMkLst>
        </pc:spChg>
      </pc:sldChg>
      <pc:sldChg chg="modSp mod">
        <pc:chgData name="Paige, Judi" userId="8877ca70-2753-47e6-94dc-e416309bcd8d" providerId="ADAL" clId="{327B69AA-3E97-400F-8227-BDD923428475}" dt="2022-03-23T17:19:30.095" v="97" actId="20577"/>
        <pc:sldMkLst>
          <pc:docMk/>
          <pc:sldMk cId="0" sldId="358"/>
        </pc:sldMkLst>
        <pc:spChg chg="mod">
          <ac:chgData name="Paige, Judi" userId="8877ca70-2753-47e6-94dc-e416309bcd8d" providerId="ADAL" clId="{327B69AA-3E97-400F-8227-BDD923428475}" dt="2022-03-23T17:19:30.095" v="97" actId="20577"/>
          <ac:spMkLst>
            <pc:docMk/>
            <pc:sldMk cId="0" sldId="358"/>
            <ac:spMk id="50178" creationId="{9D3FB76A-D010-4081-9D81-A9865380F002}"/>
          </ac:spMkLst>
        </pc:spChg>
      </pc:sldChg>
      <pc:sldChg chg="modSp mod">
        <pc:chgData name="Paige, Judi" userId="8877ca70-2753-47e6-94dc-e416309bcd8d" providerId="ADAL" clId="{327B69AA-3E97-400F-8227-BDD923428475}" dt="2022-03-23T17:20:46.461" v="104" actId="20577"/>
        <pc:sldMkLst>
          <pc:docMk/>
          <pc:sldMk cId="0" sldId="360"/>
        </pc:sldMkLst>
        <pc:spChg chg="mod">
          <ac:chgData name="Paige, Judi" userId="8877ca70-2753-47e6-94dc-e416309bcd8d" providerId="ADAL" clId="{327B69AA-3E97-400F-8227-BDD923428475}" dt="2022-03-23T17:20:46.461" v="104" actId="20577"/>
          <ac:spMkLst>
            <pc:docMk/>
            <pc:sldMk cId="0" sldId="360"/>
            <ac:spMk id="54274" creationId="{778FADBB-9076-4FBD-93D9-F75ADC967EFF}"/>
          </ac:spMkLst>
        </pc:spChg>
      </pc:sldChg>
      <pc:sldChg chg="modSp mod">
        <pc:chgData name="Paige, Judi" userId="8877ca70-2753-47e6-94dc-e416309bcd8d" providerId="ADAL" clId="{327B69AA-3E97-400F-8227-BDD923428475}" dt="2022-03-23T17:21:24.971" v="112" actId="20577"/>
        <pc:sldMkLst>
          <pc:docMk/>
          <pc:sldMk cId="0" sldId="361"/>
        </pc:sldMkLst>
        <pc:spChg chg="mod">
          <ac:chgData name="Paige, Judi" userId="8877ca70-2753-47e6-94dc-e416309bcd8d" providerId="ADAL" clId="{327B69AA-3E97-400F-8227-BDD923428475}" dt="2022-03-23T17:21:24.971" v="112" actId="20577"/>
          <ac:spMkLst>
            <pc:docMk/>
            <pc:sldMk cId="0" sldId="361"/>
            <ac:spMk id="56322" creationId="{F9D491DD-A38E-475F-8906-6128AD1F3862}"/>
          </ac:spMkLst>
        </pc:spChg>
      </pc:sldChg>
      <pc:sldChg chg="modSp mod">
        <pc:chgData name="Paige, Judi" userId="8877ca70-2753-47e6-94dc-e416309bcd8d" providerId="ADAL" clId="{327B69AA-3E97-400F-8227-BDD923428475}" dt="2022-03-23T17:22:07.116" v="124" actId="20577"/>
        <pc:sldMkLst>
          <pc:docMk/>
          <pc:sldMk cId="0" sldId="362"/>
        </pc:sldMkLst>
        <pc:spChg chg="mod">
          <ac:chgData name="Paige, Judi" userId="8877ca70-2753-47e6-94dc-e416309bcd8d" providerId="ADAL" clId="{327B69AA-3E97-400F-8227-BDD923428475}" dt="2022-03-23T17:22:07.116" v="124" actId="20577"/>
          <ac:spMkLst>
            <pc:docMk/>
            <pc:sldMk cId="0" sldId="362"/>
            <ac:spMk id="58370" creationId="{43FB620B-ED3D-4487-B4B3-8D8C1990193B}"/>
          </ac:spMkLst>
        </pc:spChg>
      </pc:sldChg>
      <pc:sldChg chg="modSp mod">
        <pc:chgData name="Paige, Judi" userId="8877ca70-2753-47e6-94dc-e416309bcd8d" providerId="ADAL" clId="{327B69AA-3E97-400F-8227-BDD923428475}" dt="2022-03-23T17:23:01.564" v="136" actId="20577"/>
        <pc:sldMkLst>
          <pc:docMk/>
          <pc:sldMk cId="0" sldId="363"/>
        </pc:sldMkLst>
        <pc:spChg chg="mod">
          <ac:chgData name="Paige, Judi" userId="8877ca70-2753-47e6-94dc-e416309bcd8d" providerId="ADAL" clId="{327B69AA-3E97-400F-8227-BDD923428475}" dt="2022-03-23T17:23:01.564" v="136" actId="20577"/>
          <ac:spMkLst>
            <pc:docMk/>
            <pc:sldMk cId="0" sldId="363"/>
            <ac:spMk id="60418" creationId="{5866BF7C-1FA0-4840-882A-7A5E6F0E9A18}"/>
          </ac:spMkLst>
        </pc:spChg>
      </pc:sldChg>
      <pc:sldChg chg="modSp mod">
        <pc:chgData name="Paige, Judi" userId="8877ca70-2753-47e6-94dc-e416309bcd8d" providerId="ADAL" clId="{327B69AA-3E97-400F-8227-BDD923428475}" dt="2022-03-23T17:23:22.948" v="140" actId="20577"/>
        <pc:sldMkLst>
          <pc:docMk/>
          <pc:sldMk cId="0" sldId="365"/>
        </pc:sldMkLst>
        <pc:spChg chg="mod">
          <ac:chgData name="Paige, Judi" userId="8877ca70-2753-47e6-94dc-e416309bcd8d" providerId="ADAL" clId="{327B69AA-3E97-400F-8227-BDD923428475}" dt="2022-03-23T17:23:22.948" v="140" actId="20577"/>
          <ac:spMkLst>
            <pc:docMk/>
            <pc:sldMk cId="0" sldId="365"/>
            <ac:spMk id="64514" creationId="{9A96C6DF-1521-4C97-AEB7-B25DA22EF839}"/>
          </ac:spMkLst>
        </pc:spChg>
      </pc:sldChg>
      <pc:sldChg chg="modSp mod">
        <pc:chgData name="Paige, Judi" userId="8877ca70-2753-47e6-94dc-e416309bcd8d" providerId="ADAL" clId="{327B69AA-3E97-400F-8227-BDD923428475}" dt="2022-03-23T17:24:34.565" v="141" actId="20577"/>
        <pc:sldMkLst>
          <pc:docMk/>
          <pc:sldMk cId="0" sldId="367"/>
        </pc:sldMkLst>
        <pc:spChg chg="mod">
          <ac:chgData name="Paige, Judi" userId="8877ca70-2753-47e6-94dc-e416309bcd8d" providerId="ADAL" clId="{327B69AA-3E97-400F-8227-BDD923428475}" dt="2022-03-23T17:24:34.565" v="141" actId="20577"/>
          <ac:spMkLst>
            <pc:docMk/>
            <pc:sldMk cId="0" sldId="367"/>
            <ac:spMk id="68610" creationId="{A408F457-CD45-48AA-8181-E44F8AA0A577}"/>
          </ac:spMkLst>
        </pc:spChg>
      </pc:sldChg>
      <pc:sldChg chg="modSp mod">
        <pc:chgData name="Paige, Judi" userId="8877ca70-2753-47e6-94dc-e416309bcd8d" providerId="ADAL" clId="{327B69AA-3E97-400F-8227-BDD923428475}" dt="2022-03-23T17:24:54.372" v="142" actId="20577"/>
        <pc:sldMkLst>
          <pc:docMk/>
          <pc:sldMk cId="0" sldId="369"/>
        </pc:sldMkLst>
        <pc:spChg chg="mod">
          <ac:chgData name="Paige, Judi" userId="8877ca70-2753-47e6-94dc-e416309bcd8d" providerId="ADAL" clId="{327B69AA-3E97-400F-8227-BDD923428475}" dt="2022-03-23T17:24:54.372" v="142" actId="20577"/>
          <ac:spMkLst>
            <pc:docMk/>
            <pc:sldMk cId="0" sldId="369"/>
            <ac:spMk id="72706" creationId="{1590227E-597D-4241-9B48-CEE17B87BD41}"/>
          </ac:spMkLst>
        </pc:spChg>
      </pc:sldChg>
      <pc:sldChg chg="modSp mod">
        <pc:chgData name="Paige, Judi" userId="8877ca70-2753-47e6-94dc-e416309bcd8d" providerId="ADAL" clId="{327B69AA-3E97-400F-8227-BDD923428475}" dt="2022-03-23T17:25:51.195" v="157" actId="20577"/>
        <pc:sldMkLst>
          <pc:docMk/>
          <pc:sldMk cId="0" sldId="370"/>
        </pc:sldMkLst>
        <pc:spChg chg="mod">
          <ac:chgData name="Paige, Judi" userId="8877ca70-2753-47e6-94dc-e416309bcd8d" providerId="ADAL" clId="{327B69AA-3E97-400F-8227-BDD923428475}" dt="2022-03-23T17:25:51.195" v="157" actId="20577"/>
          <ac:spMkLst>
            <pc:docMk/>
            <pc:sldMk cId="0" sldId="370"/>
            <ac:spMk id="74754" creationId="{CBEDF2A5-8F09-4357-9519-FCAE0F3F3B32}"/>
          </ac:spMkLst>
        </pc:spChg>
      </pc:sldChg>
      <pc:sldChg chg="modSp mod">
        <pc:chgData name="Paige, Judi" userId="8877ca70-2753-47e6-94dc-e416309bcd8d" providerId="ADAL" clId="{327B69AA-3E97-400F-8227-BDD923428475}" dt="2022-03-23T17:26:32.779" v="170" actId="20577"/>
        <pc:sldMkLst>
          <pc:docMk/>
          <pc:sldMk cId="0" sldId="371"/>
        </pc:sldMkLst>
        <pc:spChg chg="mod">
          <ac:chgData name="Paige, Judi" userId="8877ca70-2753-47e6-94dc-e416309bcd8d" providerId="ADAL" clId="{327B69AA-3E97-400F-8227-BDD923428475}" dt="2022-03-23T17:26:32.779" v="170" actId="20577"/>
          <ac:spMkLst>
            <pc:docMk/>
            <pc:sldMk cId="0" sldId="371"/>
            <ac:spMk id="76802" creationId="{198FFF5E-8931-4A8B-8BF7-20846C289136}"/>
          </ac:spMkLst>
        </pc:spChg>
      </pc:sldChg>
      <pc:sldChg chg="modSp mod">
        <pc:chgData name="Paige, Judi" userId="8877ca70-2753-47e6-94dc-e416309bcd8d" providerId="ADAL" clId="{327B69AA-3E97-400F-8227-BDD923428475}" dt="2022-03-23T15:56:30.954" v="72" actId="947"/>
        <pc:sldMkLst>
          <pc:docMk/>
          <pc:sldMk cId="0" sldId="381"/>
        </pc:sldMkLst>
        <pc:spChg chg="mod">
          <ac:chgData name="Paige, Judi" userId="8877ca70-2753-47e6-94dc-e416309bcd8d" providerId="ADAL" clId="{327B69AA-3E97-400F-8227-BDD923428475}" dt="2022-03-23T15:56:30.954" v="72" actId="947"/>
          <ac:spMkLst>
            <pc:docMk/>
            <pc:sldMk cId="0" sldId="381"/>
            <ac:spMk id="91138" creationId="{66863360-8218-4F9C-99FE-9BE85325DE12}"/>
          </ac:spMkLst>
        </pc:spChg>
      </pc:sldChg>
      <pc:sldChg chg="modSp mod">
        <pc:chgData name="Paige, Judi" userId="8877ca70-2753-47e6-94dc-e416309bcd8d" providerId="ADAL" clId="{327B69AA-3E97-400F-8227-BDD923428475}" dt="2022-03-23T15:51:35.132" v="23" actId="114"/>
        <pc:sldMkLst>
          <pc:docMk/>
          <pc:sldMk cId="0" sldId="418"/>
        </pc:sldMkLst>
        <pc:spChg chg="mod">
          <ac:chgData name="Paige, Judi" userId="8877ca70-2753-47e6-94dc-e416309bcd8d" providerId="ADAL" clId="{327B69AA-3E97-400F-8227-BDD923428475}" dt="2022-03-23T15:51:35.132" v="23" actId="114"/>
          <ac:spMkLst>
            <pc:docMk/>
            <pc:sldMk cId="0" sldId="418"/>
            <ac:spMk id="57346" creationId="{5ED238E1-E3E6-41E4-AE23-2237E43D6A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57CCCA0-48FF-49B9-A81B-A3AA031DB3AE}"/>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56684F4D-30DF-4BAD-8B6E-B450802D514D}"/>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DE87A7CF-DA4E-40B2-A46B-B171BEBFD7F4}"/>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1BAD7235-1FED-4C76-86CF-CA7E8C6271BA}"/>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smtClean="0">
                <a:latin typeface="Helvetica" charset="0"/>
                <a:ea typeface="MS PGothic" charset="-128"/>
              </a:defRPr>
            </a:lvl1pPr>
          </a:lstStyle>
          <a:p>
            <a:pPr>
              <a:defRPr/>
            </a:pPr>
            <a:fld id="{15FB2A04-1989-43F8-A1CA-48ECCECD274F}"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650461-F8FA-4EC9-961B-07ADBB023C1C}"/>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80E5BD76-7D57-4BB9-B88E-0E6DC0CDF863}"/>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E5272630-4094-4E90-A63E-0495C021B59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63F933E7-8229-4DE7-9E50-6467D80561B1}"/>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BE11052-68AA-4FFB-BCC0-9A147F9D34FD}"/>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22CD8673-A829-446C-9245-DC4B35A5D770}"/>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smtClean="0">
                <a:latin typeface="Times New Roman" charset="0"/>
                <a:ea typeface="MS PGothic" charset="-128"/>
              </a:defRPr>
            </a:lvl1pPr>
          </a:lstStyle>
          <a:p>
            <a:pPr>
              <a:defRPr/>
            </a:pPr>
            <a:fld id="{690704E8-AF53-4555-9777-1ADF916834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F949B7-291A-4420-9D9C-B1ABA67FB313}" type="slidenum">
              <a:rPr lang="en-US" altLang="x-none" smtClean="0"/>
              <a:pPr>
                <a:defRPr/>
              </a:pPr>
              <a:t>1</a:t>
            </a:fld>
            <a:endParaRPr lang="en-US" altLang="x-none"/>
          </a:p>
        </p:txBody>
      </p:sp>
    </p:spTree>
    <p:extLst>
      <p:ext uri="{BB962C8B-B14F-4D97-AF65-F5344CB8AC3E}">
        <p14:creationId xmlns:p14="http://schemas.microsoft.com/office/powerpoint/2010/main" val="93775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145F13D-850B-4ECD-9C54-CC94AB539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046B475-1E8C-4550-ADF8-00CA85A1A0DB}"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19B6270F-5D7E-4AAA-BF78-BAA8346E9150}"/>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37E5F964-17B3-45FA-9C56-980A57069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82DC06A2-6609-45C8-BDEC-A716F778D1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B62495-4ED4-41CA-BD1C-15D6C682AAAD}"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B340B1FD-4D5A-405F-BAC9-0F32DCF3A4B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69FBEA20-FF0E-408A-AFC5-16ED6CDFE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89F2254-CEAC-49B1-BE0A-D6CB96F435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D41B5E-17FB-4D46-9362-847B144758B3}"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4B1FD14C-9281-442C-8C41-64B3BE63764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594DEA45-1A08-4C66-97F7-6168200CE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lnSpc>
                <a:spcPts val="2100"/>
              </a:lnSpc>
              <a:spcBef>
                <a:spcPts val="0"/>
              </a:spcBef>
              <a:spcAft>
                <a:spcPts val="0"/>
              </a:spcAft>
              <a:buFont typeface="Wingdings" panose="05000000000000000000" pitchFamily="2" charset="2"/>
              <a:buChar char="ü"/>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برای اطمینان از اینکه بن‌بست (</a:t>
            </a:r>
            <a:r>
              <a:rPr lang="en-US" sz="1800" dirty="0">
                <a:solidFill>
                  <a:srgbClr val="1F1F1F"/>
                </a:solidFill>
                <a:effectLst/>
                <a:latin typeface="Arial" panose="020B0604020202020204" pitchFamily="34" charset="0"/>
                <a:ea typeface="Times New Roman" panose="02020603050405020304" pitchFamily="18" charset="0"/>
              </a:rPr>
              <a:t>Deadlock</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هرگز رخ نمی‌دهد، سیستم می‌تواند از یک طرح پیشگیری از بن‌بست (</a:t>
            </a:r>
            <a:r>
              <a:rPr lang="en-US" sz="1800" dirty="0">
                <a:solidFill>
                  <a:srgbClr val="1F1F1F"/>
                </a:solidFill>
                <a:effectLst/>
                <a:latin typeface="Arial" panose="020B0604020202020204" pitchFamily="34" charset="0"/>
                <a:ea typeface="Times New Roman" panose="02020603050405020304" pitchFamily="18" charset="0"/>
              </a:rPr>
              <a:t>Deadlock Prevention</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یا اجتناب از بن‌بست (</a:t>
            </a:r>
            <a:r>
              <a:rPr lang="en-US" sz="1800" dirty="0">
                <a:solidFill>
                  <a:srgbClr val="1F1F1F"/>
                </a:solidFill>
                <a:effectLst/>
                <a:latin typeface="Arial" panose="020B0604020202020204" pitchFamily="34" charset="0"/>
                <a:ea typeface="Times New Roman" panose="02020603050405020304" pitchFamily="18" charset="0"/>
              </a:rPr>
              <a:t>Deadlock Avoidance</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استفاده کند.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742950" marR="0" lvl="1" indent="-285750" algn="r" rtl="1">
              <a:lnSpc>
                <a:spcPts val="2100"/>
              </a:lnSpc>
              <a:spcBef>
                <a:spcPts val="0"/>
              </a:spcBef>
              <a:spcAft>
                <a:spcPts val="0"/>
              </a:spcAft>
              <a:buFont typeface="Wingdings" panose="05000000000000000000" pitchFamily="2" charset="2"/>
              <a:buChar char="ü"/>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پیشگیری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بن‌بست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مجموعه‌ای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روش‌ها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را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برای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اطمینان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اینکه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حداقل</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یکی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شرایط</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لازم</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بخش</a:t>
            </a:r>
            <a:r>
              <a:rPr lang="en-US" sz="1800" dirty="0">
                <a:effectLst/>
                <a:latin typeface="Times New Roman" panose="02020603050405020304" pitchFamily="18" charset="0"/>
                <a:ea typeface="Times New Roman" panose="02020603050405020304" pitchFamily="18" charset="0"/>
              </a:rPr>
              <a:t>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۸.</a:t>
            </a:r>
            <a:r>
              <a:rPr lang="en-US" sz="1800" dirty="0">
                <a:effectLst/>
                <a:latin typeface="Times New Roman" panose="02020603050405020304" pitchFamily="18" charset="0"/>
                <a:ea typeface="Times New Roman" panose="02020603050405020304" pitchFamily="18" charset="0"/>
              </a:rPr>
              <a:t>۳.۱)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برقرار نباشد، ارائه می‌دهد.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روش‌ها</a:t>
            </a:r>
            <a:r>
              <a:rPr lang="en-US" sz="1800" dirty="0">
                <a:effectLst/>
                <a:latin typeface="Times New Roman" panose="02020603050405020304" pitchFamily="18" charset="0"/>
                <a:ea typeface="Times New Roman" panose="02020603050405020304" pitchFamily="18" charset="0"/>
              </a:rPr>
              <a:t> با </a:t>
            </a:r>
            <a:r>
              <a:rPr lang="en-US" sz="1800" dirty="0" err="1">
                <a:effectLst/>
                <a:latin typeface="Times New Roman" panose="02020603050405020304" pitchFamily="18" charset="0"/>
                <a:ea typeface="Times New Roman" panose="02020603050405020304" pitchFamily="18" charset="0"/>
              </a:rPr>
              <a:t>محدود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کردن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نحوه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درخواست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منابع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بن‌بست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جلوگیری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می‌کنند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در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بخش</a:t>
            </a:r>
            <a:r>
              <a:rPr lang="en-US" sz="1800" dirty="0">
                <a:effectLst/>
                <a:latin typeface="Times New Roman" panose="02020603050405020304" pitchFamily="18" charset="0"/>
                <a:ea typeface="Times New Roman" panose="02020603050405020304" pitchFamily="18" charset="0"/>
              </a:rPr>
              <a:t>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۸.</a:t>
            </a:r>
            <a:r>
              <a:rPr lang="en-US" sz="1800" dirty="0">
                <a:effectLst/>
                <a:latin typeface="Times New Roman" panose="02020603050405020304" pitchFamily="18" charset="0"/>
                <a:ea typeface="Times New Roman" panose="02020603050405020304" pitchFamily="18" charset="0"/>
              </a:rPr>
              <a:t>۵</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بحث در مورد این روش‌ها می‌پردازیم.</a:t>
            </a:r>
            <a:r>
              <a:rPr lang="en-US" sz="1800" dirty="0">
                <a:effectLst/>
                <a:latin typeface="Times New Roman" panose="02020603050405020304" pitchFamily="18" charset="0"/>
                <a:ea typeface="Times New Roman" panose="02020603050405020304" pitchFamily="18" charset="0"/>
              </a:rPr>
              <a:t> </a:t>
            </a:r>
          </a:p>
          <a:p>
            <a:pPr marL="742950" marR="0" lvl="1" indent="-285750" algn="r" rtl="1">
              <a:lnSpc>
                <a:spcPts val="2100"/>
              </a:lnSpc>
              <a:spcBef>
                <a:spcPts val="0"/>
              </a:spcBef>
              <a:spcAft>
                <a:spcPts val="0"/>
              </a:spcAft>
              <a:buFont typeface="Wingdings" panose="05000000000000000000" pitchFamily="2" charset="2"/>
              <a:buChar char="ü"/>
            </a:pPr>
            <a:r>
              <a:rPr lang="en-US" sz="1800" dirty="0" err="1">
                <a:effectLst/>
                <a:latin typeface="Times New Roman" panose="02020603050405020304" pitchFamily="18" charset="0"/>
                <a:ea typeface="Times New Roman" panose="02020603050405020304" pitchFamily="18" charset="0"/>
              </a:rPr>
              <a:t>اجتناب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بن‌بست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نیازمند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آن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که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سیستم‌عامل</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قبل</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اطلاعات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بیشتری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در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مورد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اینکه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یک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رشته</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Thread</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طول عمر خود به چه منابعی نیاز دارد و از آنها استفاده خواهد کرد، دریافت کند.</a:t>
            </a:r>
            <a:r>
              <a:rPr lang="en-US" sz="1800" dirty="0">
                <a:effectLst/>
                <a:latin typeface="Times New Roman" panose="02020603050405020304" pitchFamily="18" charset="0"/>
                <a:ea typeface="Times New Roman" panose="02020603050405020304" pitchFamily="18" charset="0"/>
              </a:rPr>
              <a:t> با </a:t>
            </a:r>
            <a:r>
              <a:rPr lang="en-US" sz="1800" dirty="0" err="1">
                <a:effectLst/>
                <a:latin typeface="Times New Roman" panose="02020603050405020304" pitchFamily="18" charset="0"/>
                <a:ea typeface="Times New Roman" panose="02020603050405020304" pitchFamily="18" charset="0"/>
              </a:rPr>
              <a:t>داشتن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دانش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اضافی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سیستم‌عامل</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می‌تواند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برای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هر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درخواست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تصمیم</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بگیرد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که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آیا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رشته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باید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منتظر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بماند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یا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خیر</a:t>
            </a:r>
            <a:r>
              <a:rPr lang="en-US" sz="1800" dirty="0">
                <a:effectLst/>
                <a:latin typeface="Times New Roman" panose="02020603050405020304" pitchFamily="18" charset="0"/>
                <a:ea typeface="Times New Roman" panose="02020603050405020304" pitchFamily="18" charset="0"/>
              </a:rPr>
              <a:t>.</a:t>
            </a:r>
          </a:p>
          <a:p>
            <a:pPr marL="285750" marR="0" indent="-285750">
              <a:lnSpc>
                <a:spcPct val="107000"/>
              </a:lnSpc>
              <a:spcBef>
                <a:spcPts val="0"/>
              </a:spcBef>
              <a:spcAft>
                <a:spcPts val="800"/>
              </a:spcAft>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9A353AA0-75CC-497D-91B9-904D63A07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6E1ECD-C743-4D6B-BD89-29F8B07C8DD9}"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9367321B-5D3F-40F6-873F-A0784A9360A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7737192-9A86-4917-AA29-F5DDF1F61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D1CD0EC-DA42-4B0A-91AE-C322FFF59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385A92-FB98-4E13-B633-A2409733F709}"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A14F7186-B838-47BD-BB46-FCF66D59FA2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C57AA80-DBC4-41A7-B1E2-378433EB6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9311C47-F7AB-46DF-911B-8A18B25975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A5BC7FA-2A8F-4C00-BF8D-85AE95F3803B}"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4BACDE31-FAC6-484D-B679-84D4734C971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F1C660C-85C3-44DC-B351-84A7FEC20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D30CC9D-7DD3-44B2-A8FC-073E926D4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0FE232-0859-4FEB-B794-69908630F257}"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23748D27-ADCC-4859-912A-07FA26801369}"/>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5E0810E-A480-4FF7-B73F-667996217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7028435-25E6-4A3F-B20A-EB7193F77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533BA6-63EA-4C8E-83D6-D75ED0A0DEDD}"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60FDCA58-DEE3-4954-8951-F43ECB200C6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46113F0-86BE-41CA-9B9F-A08D697B7A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665131B-02A1-4089-8A6A-3ECBBEBF69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93F69B1-EE3C-4C05-93FA-4501AC790494}"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233FA0CE-6439-42A3-9DCD-EA87FF718DB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E0A33F4-52D6-4093-86D6-67B742B188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792FF15-7A49-43D0-A115-585E2200E2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2923B9-B579-4C76-9C8F-F75E541564F1}"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CD7888D-A9DA-4CC5-A90D-5319A897CFD0}"/>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E4F605D-F0FE-4CA7-A649-128C342B2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7DD703A-9D9B-4A3C-94E4-94F051966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CCD7ED-0622-4446-BEE7-FC6134B518E5}"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5EED2E36-0063-4F32-BEBB-00285C49C25D}"/>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52F800A-2C32-447C-A000-2690B9625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3333D1D-E65D-4B89-8425-6E44461ABA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2AD3C6-3796-443F-BEF1-D7BB5126679A}"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60D8270D-05F7-42B0-9BA1-8DD9811B93C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1ECF7658-4FEB-4CBF-80D9-CB99F52E4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illustrate this algorithm, we consider the resource-allocation graph of Figure 8.9. Suppose that T2 requests R2. Although R2 is currently free, we cannot allocate it to T2, since this action will create a cycle in the graph (Figure 8.10). A cycle, as mentioned, indicates that the system is in an unsafe state. If T1 requests R2, and T2 requests R1, then a deadlock will occur.</a:t>
            </a:r>
            <a:endParaRPr lang="en-US" altLang="en-US"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A4AF2CC2-7843-4103-B4FD-A7AAC6D1D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024F6B0-400A-4243-88CD-37282AB90F11}"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C1843D4D-D422-4E71-885E-FB6A7F165B2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49A406CF-8133-4241-A273-A716941B1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628516B-41BA-4A5F-B9F6-4374FDE052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586326-4BC7-4B67-B6D0-BCE4326A5AA3}"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70E7C568-95D9-4222-9AF6-17DB50942FA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40EED6A-BEA4-4846-8DD6-49230CEDD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916C152-73D8-464B-99EE-F6F1FA4B1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929230-05BF-4F8E-AAC6-9C2CABFA3A36}"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9BA3C69-44B1-47E2-A112-EC9A898C7FD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36193AF-01D3-4E16-BA42-54D7E3B29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934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DE0041D-EB20-44A4-B890-E4F7209FD8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44A5C6-97A1-4829-A483-FFE95AC41A71}"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FCB85357-8A0A-45B1-93B2-226D274F6587}"/>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6F5FF3A-C78E-4E91-9558-6F09843B9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 can now present the algorithm for finding out whether or not a system is in a safe state. This algorithm can be described as follows:</a:t>
            </a:r>
            <a:endParaRPr lang="en-US" altLang="en-US" dirty="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C5AB899-77D3-455F-9B21-6A69A2B369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394D91-CE4B-4811-9F12-1C1C3BA044FD}"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52DB2037-C37A-4CA1-BD76-5F7585DE66B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7AB9C24-6195-4426-8F5C-F51C8B6148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CF99593-3D61-45EC-AE3E-666EA1167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47E08D-E788-4793-A447-675472F508F1}"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8F011B3B-A08E-470C-A349-615B552E8C8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0EC2961-88E3-4417-B379-0A1B1AAA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CF99593-3D61-45EC-AE3E-666EA1167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47E08D-E788-4793-A447-675472F508F1}"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8F011B3B-A08E-470C-A349-615B552E8C8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0EC2961-88E3-4417-B379-0A1B1AAA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The system is in a safe state since the sequence &lt; </a:t>
            </a:r>
            <a:r>
              <a:rPr lang="en-US" altLang="en-US" sz="1200" i="1" dirty="0"/>
              <a:t>T</a:t>
            </a:r>
            <a:r>
              <a:rPr lang="en-US" altLang="en-US" sz="1200" baseline="-25000" dirty="0"/>
              <a:t>1</a:t>
            </a:r>
            <a:r>
              <a:rPr lang="en-US" altLang="en-US" sz="1200" dirty="0"/>
              <a:t>, </a:t>
            </a:r>
            <a:r>
              <a:rPr lang="en-US" altLang="en-US" sz="1200" i="1" dirty="0"/>
              <a:t>T</a:t>
            </a:r>
            <a:r>
              <a:rPr lang="en-US" altLang="en-US" sz="1200" baseline="-25000" dirty="0"/>
              <a:t>3</a:t>
            </a:r>
            <a:r>
              <a:rPr lang="en-US" altLang="en-US" sz="1200" dirty="0"/>
              <a:t>, </a:t>
            </a:r>
            <a:r>
              <a:rPr lang="en-US" altLang="en-US" sz="1200" i="1" dirty="0"/>
              <a:t>T</a:t>
            </a:r>
            <a:r>
              <a:rPr lang="en-US" altLang="en-US" sz="1200" baseline="-25000" dirty="0"/>
              <a:t>4</a:t>
            </a:r>
            <a:r>
              <a:rPr lang="en-US" altLang="en-US" sz="1200" dirty="0"/>
              <a:t>, </a:t>
            </a:r>
            <a:r>
              <a:rPr lang="en-US" altLang="en-US" sz="1200" i="1" dirty="0"/>
              <a:t>T</a:t>
            </a:r>
            <a:r>
              <a:rPr lang="en-US" altLang="en-US" sz="1200" baseline="-25000" dirty="0"/>
              <a:t>2</a:t>
            </a:r>
            <a:r>
              <a:rPr lang="en-US" altLang="en-US" sz="1200" dirty="0"/>
              <a:t>, </a:t>
            </a:r>
            <a:r>
              <a:rPr lang="en-US" altLang="en-US" sz="1200" i="1" dirty="0"/>
              <a:t>T</a:t>
            </a:r>
            <a:r>
              <a:rPr lang="en-US" altLang="en-US" sz="1200" baseline="-25000" dirty="0"/>
              <a:t>0</a:t>
            </a:r>
            <a:r>
              <a:rPr lang="en-US" altLang="en-US" sz="1200" dirty="0"/>
              <a:t>&gt; satisfies safety criteria</a:t>
            </a:r>
            <a:endParaRPr lang="en-US" altLang="en-US" sz="1200" baseline="-25000" dirty="0"/>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06313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CF99593-3D61-45EC-AE3E-666EA1167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47E08D-E788-4793-A447-675472F508F1}"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8F011B3B-A08E-470C-A349-615B552E8C8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0EC2961-88E3-4417-B379-0A1B1AAA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tab pos="1544638" algn="l"/>
                <a:tab pos="2452688" algn="ctr"/>
                <a:tab pos="3767138" algn="ctr"/>
                <a:tab pos="5022850" algn="ctr"/>
              </a:tabLst>
              <a:defRPr/>
            </a:pPr>
            <a:r>
              <a:rPr lang="en-US" altLang="en-US" sz="1200" dirty="0"/>
              <a:t>Check that Request </a:t>
            </a:r>
            <a:r>
              <a:rPr lang="en-US" altLang="en-US" sz="1200" dirty="0">
                <a:sym typeface="Symbol" panose="05050102010706020507" pitchFamily="18" charset="2"/>
              </a:rPr>
              <a:t> Available (that is, (1,0,2)  (3,3,2)  true</a:t>
            </a:r>
          </a:p>
          <a:p>
            <a:pPr>
              <a:tabLst>
                <a:tab pos="1544638" algn="l"/>
                <a:tab pos="2452688" algn="ctr"/>
                <a:tab pos="3767138" algn="ctr"/>
                <a:tab pos="5022850" algn="ctr"/>
              </a:tabLst>
            </a:pPr>
            <a:endParaRPr lang="fa-IR" altLang="en-US" sz="1200" dirty="0"/>
          </a:p>
          <a:p>
            <a:pPr>
              <a:tabLst>
                <a:tab pos="1544638" algn="l"/>
                <a:tab pos="2452688" algn="ctr"/>
                <a:tab pos="3767138" algn="ctr"/>
                <a:tab pos="5022850" algn="ctr"/>
              </a:tabLst>
            </a:pPr>
            <a:r>
              <a:rPr lang="en-US" altLang="en-US" sz="1200" dirty="0"/>
              <a:t>Executing safety algorithm shows that sequence &lt; </a:t>
            </a:r>
            <a:r>
              <a:rPr lang="en-US" altLang="en-US" sz="1200" b="1" i="1" dirty="0"/>
              <a:t>T</a:t>
            </a:r>
            <a:r>
              <a:rPr lang="en-US" altLang="en-US" sz="1200" b="1" baseline="-25000" dirty="0"/>
              <a:t>1</a:t>
            </a:r>
            <a:r>
              <a:rPr lang="en-US" altLang="en-US" sz="1200" b="1" dirty="0"/>
              <a:t>, </a:t>
            </a:r>
            <a:r>
              <a:rPr lang="en-US" altLang="en-US" sz="1200" b="1" i="1" dirty="0"/>
              <a:t>T</a:t>
            </a:r>
            <a:r>
              <a:rPr lang="en-US" altLang="en-US" sz="1200" b="1" baseline="-25000" dirty="0"/>
              <a:t>3</a:t>
            </a:r>
            <a:r>
              <a:rPr lang="en-US" altLang="en-US" sz="1200" b="1" dirty="0"/>
              <a:t>, </a:t>
            </a:r>
            <a:r>
              <a:rPr lang="en-US" altLang="en-US" sz="1200" b="1" i="1" dirty="0"/>
              <a:t>T</a:t>
            </a:r>
            <a:r>
              <a:rPr lang="en-US" altLang="en-US" sz="1200" b="1" baseline="-25000" dirty="0"/>
              <a:t>4</a:t>
            </a:r>
            <a:r>
              <a:rPr lang="en-US" altLang="en-US" sz="1200" b="1" dirty="0"/>
              <a:t>, </a:t>
            </a:r>
            <a:r>
              <a:rPr lang="en-US" altLang="en-US" sz="1200" b="1" i="1" dirty="0"/>
              <a:t>T</a:t>
            </a:r>
            <a:r>
              <a:rPr lang="en-US" altLang="en-US" sz="1200" b="1" baseline="-25000" dirty="0"/>
              <a:t>0</a:t>
            </a:r>
            <a:r>
              <a:rPr lang="en-US" altLang="en-US" sz="1200" b="1" dirty="0"/>
              <a:t>, </a:t>
            </a:r>
            <a:r>
              <a:rPr lang="en-US" altLang="en-US" sz="1200" b="1" i="1" dirty="0"/>
              <a:t>T</a:t>
            </a:r>
            <a:r>
              <a:rPr lang="en-US" altLang="en-US" sz="1200" b="1" baseline="-25000" dirty="0"/>
              <a:t>2</a:t>
            </a:r>
            <a:r>
              <a:rPr lang="en-US" altLang="en-US" sz="1200" dirty="0"/>
              <a:t>&gt; satisfies safety requirement</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9750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E49DA5C-9C96-455B-BD41-985D1B07C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F77E98-83BC-45F0-9564-A2CA759AE191}"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EA8B14E3-EAA5-468B-8771-F49BC03DE1A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E6443A0-E601-4FA9-AF8A-86ED17B9E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CF99593-3D61-45EC-AE3E-666EA1167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47E08D-E788-4793-A447-675472F508F1}"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8F011B3B-A08E-470C-A349-615B552E8C8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0EC2961-88E3-4417-B379-0A1B1AAA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544638" algn="l"/>
                <a:tab pos="2452688" algn="ctr"/>
                <a:tab pos="3767138" algn="ctr"/>
                <a:tab pos="5022850" algn="ctr"/>
              </a:tabLst>
            </a:pPr>
            <a:r>
              <a:rPr lang="en-US" altLang="en-US" dirty="0"/>
              <a:t>Executing safety algorithm shows that sequence &lt; </a:t>
            </a:r>
            <a:r>
              <a:rPr lang="en-US" altLang="en-US" b="1" i="1" dirty="0"/>
              <a:t>T</a:t>
            </a:r>
            <a:r>
              <a:rPr lang="en-US" altLang="en-US" b="1" baseline="-25000" dirty="0"/>
              <a:t>1</a:t>
            </a:r>
            <a:r>
              <a:rPr lang="en-US" altLang="en-US" b="1" dirty="0"/>
              <a:t>, </a:t>
            </a:r>
            <a:r>
              <a:rPr lang="en-US" altLang="en-US" b="1" i="1" dirty="0"/>
              <a:t>T</a:t>
            </a:r>
            <a:r>
              <a:rPr lang="en-US" altLang="en-US" b="1" baseline="-25000" dirty="0"/>
              <a:t>3</a:t>
            </a:r>
            <a:r>
              <a:rPr lang="en-US" altLang="en-US" b="1" dirty="0"/>
              <a:t>, </a:t>
            </a:r>
            <a:r>
              <a:rPr lang="en-US" altLang="en-US" b="1" i="1" dirty="0"/>
              <a:t>T</a:t>
            </a:r>
            <a:r>
              <a:rPr lang="en-US" altLang="en-US" b="1" baseline="-25000" dirty="0"/>
              <a:t>4</a:t>
            </a:r>
            <a:r>
              <a:rPr lang="en-US" altLang="en-US" b="1" dirty="0"/>
              <a:t>, </a:t>
            </a:r>
            <a:r>
              <a:rPr lang="en-US" altLang="en-US" b="1" i="1" dirty="0"/>
              <a:t>T</a:t>
            </a:r>
            <a:r>
              <a:rPr lang="en-US" altLang="en-US" b="1" baseline="-25000" dirty="0"/>
              <a:t>0</a:t>
            </a:r>
            <a:r>
              <a:rPr lang="en-US" altLang="en-US" b="1" dirty="0"/>
              <a:t>, </a:t>
            </a:r>
            <a:r>
              <a:rPr lang="en-US" altLang="en-US" b="1" i="1" dirty="0"/>
              <a:t>T</a:t>
            </a:r>
            <a:r>
              <a:rPr lang="en-US" altLang="en-US" b="1" baseline="-25000" dirty="0"/>
              <a:t>2</a:t>
            </a:r>
            <a:r>
              <a:rPr lang="en-US" altLang="en-US" dirty="0"/>
              <a:t>&gt; satisfies safety requirement</a:t>
            </a:r>
          </a:p>
          <a:p>
            <a:pPr>
              <a:tabLst>
                <a:tab pos="1544638" algn="l"/>
                <a:tab pos="2452688" algn="ctr"/>
                <a:tab pos="3767138" algn="ctr"/>
                <a:tab pos="5022850" algn="ctr"/>
              </a:tabLst>
            </a:pPr>
            <a:endParaRPr lang="en-US" altLang="en-US" sz="500" dirty="0"/>
          </a:p>
          <a:p>
            <a:pPr>
              <a:tabLst>
                <a:tab pos="1544638" algn="l"/>
                <a:tab pos="2452688" algn="ctr"/>
                <a:tab pos="3767138" algn="ctr"/>
                <a:tab pos="5022850" algn="ctr"/>
              </a:tabLst>
            </a:pPr>
            <a:r>
              <a:rPr lang="en-US" altLang="en-US" dirty="0"/>
              <a:t>Can request for (3,3,0) by </a:t>
            </a:r>
            <a:r>
              <a:rPr lang="en-US" altLang="en-US" b="1" i="1" dirty="0"/>
              <a:t>T</a:t>
            </a:r>
            <a:r>
              <a:rPr lang="en-US" altLang="en-US" b="1" baseline="-25000" dirty="0"/>
              <a:t>4</a:t>
            </a:r>
            <a:r>
              <a:rPr lang="en-US" altLang="en-US" dirty="0"/>
              <a:t> be granted?</a:t>
            </a:r>
          </a:p>
          <a:p>
            <a:pPr>
              <a:tabLst>
                <a:tab pos="1544638" algn="l"/>
                <a:tab pos="2452688" algn="ctr"/>
                <a:tab pos="3767138" algn="ctr"/>
                <a:tab pos="5022850" algn="ctr"/>
              </a:tabLst>
            </a:pPr>
            <a:endParaRPr lang="en-US" altLang="en-US" sz="500" dirty="0"/>
          </a:p>
          <a:p>
            <a:pPr>
              <a:tabLst>
                <a:tab pos="1544638" algn="l"/>
                <a:tab pos="2452688" algn="ctr"/>
                <a:tab pos="3767138" algn="ctr"/>
                <a:tab pos="5022850" algn="ctr"/>
              </a:tabLst>
            </a:pPr>
            <a:r>
              <a:rPr lang="en-US" altLang="en-US" dirty="0"/>
              <a:t>Can request for (0,2,0) by </a:t>
            </a:r>
            <a:r>
              <a:rPr lang="en-US" altLang="en-US" b="1" i="1" dirty="0"/>
              <a:t>T</a:t>
            </a:r>
            <a:r>
              <a:rPr lang="en-US" altLang="en-US" b="1" baseline="-25000" dirty="0"/>
              <a:t>0</a:t>
            </a:r>
            <a:r>
              <a:rPr lang="en-US" altLang="en-US" dirty="0"/>
              <a:t> be granted?</a:t>
            </a:r>
          </a:p>
        </p:txBody>
      </p:sp>
    </p:spTree>
    <p:extLst>
      <p:ext uri="{BB962C8B-B14F-4D97-AF65-F5344CB8AC3E}">
        <p14:creationId xmlns:p14="http://schemas.microsoft.com/office/powerpoint/2010/main" val="748410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D6E12682-9701-4F39-BB3E-92E4FC21CC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598336-7757-4016-8252-3D560ED463A8}"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63490" name="Rectangle 2">
            <a:extLst>
              <a:ext uri="{FF2B5EF4-FFF2-40B4-BE49-F238E27FC236}">
                <a16:creationId xmlns:a16="http://schemas.microsoft.com/office/drawing/2014/main" id="{FE593242-7A5A-4B00-BA3E-61851F35DF6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F75FE67-284F-41B4-A1B6-F34F94944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7961B956-A0C3-490F-AA7C-63E1D3F15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44E0DDC-DEED-4536-B61A-5F0C9D5EB9D2}"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65538" name="Rectangle 2">
            <a:extLst>
              <a:ext uri="{FF2B5EF4-FFF2-40B4-BE49-F238E27FC236}">
                <a16:creationId xmlns:a16="http://schemas.microsoft.com/office/drawing/2014/main" id="{2E350ED2-0623-4ED7-B1A2-C3ED08545029}"/>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25808C0-0E5E-4B5C-8D23-736C3CFF29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902642F4-E0F8-4929-B08E-262907331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CEC565-1F79-4ED9-AF48-6877F7383DF8}"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67586" name="Rectangle 2">
            <a:extLst>
              <a:ext uri="{FF2B5EF4-FFF2-40B4-BE49-F238E27FC236}">
                <a16:creationId xmlns:a16="http://schemas.microsoft.com/office/drawing/2014/main" id="{8E27F7D9-8FBC-41BD-A75A-49ABD406C915}"/>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B2EC3AE3-96CA-4114-B784-44078F699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53DE3335-3CD8-4BE6-8520-4541D24D5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F74AF4-5110-4B4D-8D5F-3D303766ACDC}"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69634" name="Rectangle 2">
            <a:extLst>
              <a:ext uri="{FF2B5EF4-FFF2-40B4-BE49-F238E27FC236}">
                <a16:creationId xmlns:a16="http://schemas.microsoft.com/office/drawing/2014/main" id="{CD171C36-DE07-41E4-B9A5-C9C9558E4CD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732FE629-FE3C-488F-8CC2-E0AB0D48F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C4B30BFB-1565-48F8-9931-E4896EF52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584267-1E93-4193-AB8C-7CE8D18E655B}"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71682" name="Rectangle 2">
            <a:extLst>
              <a:ext uri="{FF2B5EF4-FFF2-40B4-BE49-F238E27FC236}">
                <a16:creationId xmlns:a16="http://schemas.microsoft.com/office/drawing/2014/main" id="{5D799F1C-1708-4226-A08B-131126238D9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8D6CD20-A953-4B1C-8FD6-276535612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EFC8381-020E-475F-9CBF-F1C9278751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BB14BB-F15E-4364-9A5F-D46CF6966674}"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73730" name="Rectangle 2">
            <a:extLst>
              <a:ext uri="{FF2B5EF4-FFF2-40B4-BE49-F238E27FC236}">
                <a16:creationId xmlns:a16="http://schemas.microsoft.com/office/drawing/2014/main" id="{E839460C-E25F-4936-8FC3-1571CCB8EF0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1A1B5A7B-2C6F-4732-B6FF-6CAE4DD68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CA973F4B-8029-49E1-8C56-41A7E92407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B14046-5666-41B3-886D-062DE8244CAC}"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75778" name="Rectangle 2">
            <a:extLst>
              <a:ext uri="{FF2B5EF4-FFF2-40B4-BE49-F238E27FC236}">
                <a16:creationId xmlns:a16="http://schemas.microsoft.com/office/drawing/2014/main" id="{B0F8AA49-F542-42B6-975E-C7F0EFD76C2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6BCD7B1-5B82-46B6-AA4C-B0F269BAC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1CEC2E7B-5B2B-4EB2-AAAD-E5691A6ED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A80C5E-8E4D-4DA5-A27C-ECDA1D1CE610}"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E1E57FEC-A475-42F5-B967-B10F8AB19AC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48F885B-5E1A-4E3A-B4EE-EBC0DC8DB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49EC4C22-398C-4206-BB0C-E5D96B849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FE1507-F8C6-4550-9308-FC6BF0D09833}"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8DB72F6-E0EC-4635-B4F5-D9ECFAF7C42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B98D8344-5E35-4121-8B1D-84F0EB7D9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1132B9CC-18EE-4478-8D12-79FCC5CB98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27E375-79F8-453D-B390-C386C8FE8BB0}"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0242" name="Rectangle 2">
            <a:extLst>
              <a:ext uri="{FF2B5EF4-FFF2-40B4-BE49-F238E27FC236}">
                <a16:creationId xmlns:a16="http://schemas.microsoft.com/office/drawing/2014/main" id="{D46E798B-69C3-4350-B87E-8BCD5B93D3E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C55E9DD-8D6A-4B1C-8480-D1203C92F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04A8DED5-9BEB-4215-BE0F-7C846434FD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925D9D-7534-4064-99E1-C9780FC489DC}"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0D493A7-4A45-4901-915C-EC9EF0A6617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1F78BDF-9E0C-4AA4-8E28-044D8E9941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1BBF78D-E4AF-4A4D-839B-A0D51076B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B419FD-7D0A-4AA8-B70F-F67AF9A664FE}"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E5BDA589-16EC-4BAC-BF6D-353F0ABD1106}"/>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DAF7CE04-5998-40E0-8D26-F2F518625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7A3C8EC-B1D6-4E88-BD43-3582AB965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BAD9A3-4FA1-4968-95B7-8DD9DB52AB80}"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D0A48504-0C82-4A63-A6BD-6647B10740A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AAF36EC-FFD6-4C4B-AA91-C9F49D483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AD5D30B1-CAA9-4C7E-82FB-CACCC63DF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C752A8-8EC3-41CB-8B59-F3DE3C42BF3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FA5E4639-96B8-4F2E-9BDC-7323C84004D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256AD8A-0021-4843-A1C4-5D5EB55E5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9DFB9DE9-23F1-4586-8476-EB7515F08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4D9A07-B147-4B83-A52B-9062A420958D}"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4990E245-8548-4FEA-8094-0CB87CE4012A}"/>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0ACF84F-14F0-44C1-87FE-68D25CB11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91A421C3-D251-468B-8986-49310FCBB5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2B5525-892E-4BC9-B86F-030983BEA0EC}"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87EA6A59-C89E-4757-AE6C-872BEFC906E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EA8330E-5E62-48F6-9094-D7C8ED9BC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01DA7AD-4F6A-4E73-A41B-D405F5B104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66DD38-3EB5-4134-B79D-C9C4288F343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10E0A80F-DF39-4281-9C9A-11DBE79103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B6E452F-C003-4903-85A5-DF124EC5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38436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17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53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1" y="-21336"/>
            <a:ext cx="5475317" cy="6157952"/>
          </a:xfrm>
          <a:prstGeom prst="rect">
            <a:avLst/>
          </a:prstGeom>
          <a:solidFill>
            <a:srgbClr val="F8F8F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134710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84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6428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58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9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7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59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217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377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6" name="Freeform: Shape 5">
            <a:extLst>
              <a:ext uri="{FF2B5EF4-FFF2-40B4-BE49-F238E27FC236}">
                <a16:creationId xmlns:a16="http://schemas.microsoft.com/office/drawing/2014/main" id="{E84A52AF-7066-4C64-9EB8-E7C40085EAD1}"/>
              </a:ext>
            </a:extLst>
          </p:cNvPr>
          <p:cNvSpPr/>
          <p:nvPr userDrawn="1"/>
        </p:nvSpPr>
        <p:spPr bwMode="auto">
          <a:xfrm>
            <a:off x="0" y="6221506"/>
            <a:ext cx="9144000" cy="663389"/>
          </a:xfrm>
          <a:custGeom>
            <a:avLst/>
            <a:gdLst>
              <a:gd name="connsiteX0" fmla="*/ 649468 w 10114548"/>
              <a:gd name="connsiteY0" fmla="*/ 13955 h 584481"/>
              <a:gd name="connsiteX1" fmla="*/ 649468 w 10114548"/>
              <a:gd name="connsiteY1" fmla="*/ 542873 h 584481"/>
              <a:gd name="connsiteX2" fmla="*/ 9354198 w 10114548"/>
              <a:gd name="connsiteY2" fmla="*/ 542873 h 584481"/>
              <a:gd name="connsiteX3" fmla="*/ 9667962 w 10114548"/>
              <a:gd name="connsiteY3" fmla="*/ 480120 h 584481"/>
              <a:gd name="connsiteX4" fmla="*/ 963233 w 10114548"/>
              <a:gd name="connsiteY4" fmla="*/ 533908 h 584481"/>
              <a:gd name="connsiteX5" fmla="*/ 774974 w 10114548"/>
              <a:gd name="connsiteY5" fmla="*/ 184284 h 584481"/>
              <a:gd name="connsiteX6" fmla="*/ 649468 w 10114548"/>
              <a:gd name="connsiteY6" fmla="*/ 13955 h 58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4548" h="584481">
                <a:moveTo>
                  <a:pt x="649468" y="13955"/>
                </a:moveTo>
                <a:cubicBezTo>
                  <a:pt x="628550" y="73720"/>
                  <a:pt x="-801320" y="454720"/>
                  <a:pt x="649468" y="542873"/>
                </a:cubicBezTo>
                <a:cubicBezTo>
                  <a:pt x="2100256" y="631026"/>
                  <a:pt x="7851116" y="553332"/>
                  <a:pt x="9354198" y="542873"/>
                </a:cubicBezTo>
                <a:cubicBezTo>
                  <a:pt x="10857280" y="532414"/>
                  <a:pt x="9667962" y="480120"/>
                  <a:pt x="9667962" y="480120"/>
                </a:cubicBezTo>
                <a:lnTo>
                  <a:pt x="963233" y="533908"/>
                </a:lnTo>
                <a:cubicBezTo>
                  <a:pt x="-518932" y="484602"/>
                  <a:pt x="819798" y="267955"/>
                  <a:pt x="774974" y="184284"/>
                </a:cubicBezTo>
                <a:cubicBezTo>
                  <a:pt x="730151" y="100613"/>
                  <a:pt x="670386" y="-45810"/>
                  <a:pt x="649468" y="13955"/>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27225" y="402614"/>
            <a:ext cx="742670" cy="4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300" y="128219"/>
            <a:ext cx="1036732" cy="78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7040516" y="6595087"/>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spTree>
    <p:extLst>
      <p:ext uri="{BB962C8B-B14F-4D97-AF65-F5344CB8AC3E}">
        <p14:creationId xmlns:p14="http://schemas.microsoft.com/office/powerpoint/2010/main" val="1446247087"/>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dirty="0"/>
              <a:t>Dr.  </a:t>
            </a:r>
            <a:r>
              <a:rPr lang="en-US" dirty="0" err="1"/>
              <a:t>Taghinezhad</a:t>
            </a:r>
            <a:endParaRPr lang="en-US" dirty="0"/>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210207" y="977462"/>
            <a:ext cx="5250836" cy="2804745"/>
          </a:xfrm>
        </p:spPr>
        <p:txBody>
          <a:bodyPr/>
          <a:lstStyle/>
          <a:p>
            <a:r>
              <a:rPr lang="fa-IR" b="0" dirty="0">
                <a:ln w="0"/>
                <a:effectLst>
                  <a:outerShdw blurRad="38100" dist="19050" dir="2700000" algn="tl" rotWithShape="0">
                    <a:schemeClr val="dk1">
                      <a:alpha val="40000"/>
                    </a:schemeClr>
                  </a:outerShdw>
                </a:effectLst>
                <a:cs typeface="B Koodak" panose="00000700000000000000" pitchFamily="2" charset="-78"/>
              </a:rPr>
              <a:t>سیستم‌‌های عامل</a:t>
            </a:r>
            <a:endParaRPr lang="en-US" b="0" dirty="0">
              <a:ln w="0"/>
              <a:effectLst>
                <a:outerShdw blurRad="38100" dist="19050" dir="2700000" algn="tl" rotWithShape="0">
                  <a:schemeClr val="dk1">
                    <a:alpha val="40000"/>
                  </a:schemeClr>
                </a:outerShdw>
              </a:effectLst>
              <a:cs typeface="B Koodak" panose="00000700000000000000" pitchFamily="2" charset="-78"/>
            </a:endParaRPr>
          </a:p>
        </p:txBody>
      </p:sp>
      <p:pic>
        <p:nvPicPr>
          <p:cNvPr id="4" name="Picture 3">
            <a:extLst>
              <a:ext uri="{FF2B5EF4-FFF2-40B4-BE49-F238E27FC236}">
                <a16:creationId xmlns:a16="http://schemas.microsoft.com/office/drawing/2014/main" id="{079A858C-7C9A-4398-B7CD-2DD5002CA2F7}"/>
              </a:ext>
            </a:extLst>
          </p:cNvPr>
          <p:cNvPicPr>
            <a:picLocks noChangeAspect="1"/>
          </p:cNvPicPr>
          <p:nvPr/>
        </p:nvPicPr>
        <p:blipFill>
          <a:blip r:embed="rId3"/>
          <a:stretch>
            <a:fillRect/>
          </a:stretch>
        </p:blipFill>
        <p:spPr>
          <a:xfrm>
            <a:off x="4686121" y="0"/>
            <a:ext cx="4457879" cy="6206067"/>
          </a:xfrm>
          <a:prstGeom prst="rect">
            <a:avLst/>
          </a:prstGeom>
        </p:spPr>
      </p:pic>
      <p:pic>
        <p:nvPicPr>
          <p:cNvPr id="7" name="Picture 6">
            <a:extLst>
              <a:ext uri="{FF2B5EF4-FFF2-40B4-BE49-F238E27FC236}">
                <a16:creationId xmlns:a16="http://schemas.microsoft.com/office/drawing/2014/main" id="{AD172332-60AA-47D6-8689-58ADEA17385D}"/>
              </a:ext>
            </a:extLst>
          </p:cNvPr>
          <p:cNvPicPr>
            <a:picLocks noChangeAspect="1"/>
          </p:cNvPicPr>
          <p:nvPr/>
        </p:nvPicPr>
        <p:blipFill>
          <a:blip r:embed="rId4"/>
          <a:stretch>
            <a:fillRect/>
          </a:stretch>
        </p:blipFill>
        <p:spPr>
          <a:xfrm>
            <a:off x="2708848" y="4173850"/>
            <a:ext cx="1863152" cy="1863152"/>
          </a:xfrm>
          <a:prstGeom prst="rect">
            <a:avLst/>
          </a:prstGeom>
        </p:spPr>
      </p:pic>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837C291A-9445-4721-B361-26FE27F4113C}"/>
              </a:ext>
            </a:extLst>
          </p:cNvPr>
          <p:cNvSpPr>
            <a:spLocks noGrp="1" noChangeArrowheads="1"/>
          </p:cNvSpPr>
          <p:nvPr>
            <p:ph type="title"/>
          </p:nvPr>
        </p:nvSpPr>
        <p:spPr>
          <a:xfrm>
            <a:off x="765175" y="273737"/>
            <a:ext cx="8378825" cy="469900"/>
          </a:xfrm>
        </p:spPr>
        <p:txBody>
          <a:bodyPr/>
          <a:lstStyle/>
          <a:p>
            <a:pPr eaLnBrk="1" hangingPunct="1"/>
            <a:r>
              <a:rPr kumimoji="1" lang="fa-IR" altLang="en-US" sz="2800" dirty="0">
                <a:solidFill>
                  <a:srgbClr val="0070C0"/>
                </a:solidFill>
                <a:latin typeface="Times New Roman" panose="02020603050405020304" pitchFamily="18" charset="0"/>
                <a:cs typeface="B Nazanin" panose="00000400000000000000" pitchFamily="2" charset="-78"/>
              </a:rPr>
              <a:t>گراف تخصیص منابع با بن‌بست</a:t>
            </a:r>
            <a:endParaRPr lang="en-US" altLang="en-US" sz="2800" dirty="0"/>
          </a:p>
        </p:txBody>
      </p:sp>
      <p:pic>
        <p:nvPicPr>
          <p:cNvPr id="17410" name="Picture 1">
            <a:extLst>
              <a:ext uri="{FF2B5EF4-FFF2-40B4-BE49-F238E27FC236}">
                <a16:creationId xmlns:a16="http://schemas.microsoft.com/office/drawing/2014/main" id="{6DC2929A-0DEC-4DB0-815C-C96B1DCBCD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1089025"/>
            <a:ext cx="3354388"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C1FE1CF9-67CC-4C8B-A23E-E3989C148625}"/>
              </a:ext>
            </a:extLst>
          </p:cNvPr>
          <p:cNvSpPr>
            <a:spLocks noGrp="1" noChangeArrowheads="1"/>
          </p:cNvSpPr>
          <p:nvPr>
            <p:ph type="title"/>
          </p:nvPr>
        </p:nvSpPr>
        <p:spPr>
          <a:xfrm>
            <a:off x="945594" y="346641"/>
            <a:ext cx="7913497" cy="457200"/>
          </a:xfrm>
        </p:spPr>
        <p:txBody>
          <a:bodyPr/>
          <a:lstStyle/>
          <a:p>
            <a:pPr eaLnBrk="1" hangingPunct="1"/>
            <a:r>
              <a:rPr kumimoji="1" lang="fa-IR" altLang="en-US" dirty="0">
                <a:solidFill>
                  <a:srgbClr val="0070C0"/>
                </a:solidFill>
                <a:latin typeface="Times New Roman" panose="02020603050405020304" pitchFamily="18" charset="0"/>
                <a:cs typeface="B Nazanin" panose="00000400000000000000" pitchFamily="2" charset="-78"/>
              </a:rPr>
              <a:t>گراف با چرخه بدون بن بست</a:t>
            </a:r>
            <a:endParaRPr lang="en-US" altLang="en-US" dirty="0"/>
          </a:p>
        </p:txBody>
      </p:sp>
      <p:pic>
        <p:nvPicPr>
          <p:cNvPr id="19458" name="Picture 1">
            <a:extLst>
              <a:ext uri="{FF2B5EF4-FFF2-40B4-BE49-F238E27FC236}">
                <a16:creationId xmlns:a16="http://schemas.microsoft.com/office/drawing/2014/main" id="{CC72185A-FCE6-4038-BA8E-B2DF5B5E4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216" y="1423143"/>
            <a:ext cx="3248633" cy="414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368CA74-5723-4606-85F5-095271A5A3FF}"/>
              </a:ext>
            </a:extLst>
          </p:cNvPr>
          <p:cNvSpPr>
            <a:spLocks noGrp="1" noChangeArrowheads="1"/>
          </p:cNvSpPr>
          <p:nvPr>
            <p:ph type="title"/>
          </p:nvPr>
        </p:nvSpPr>
        <p:spPr>
          <a:xfrm>
            <a:off x="457200" y="236379"/>
            <a:ext cx="8229600" cy="576263"/>
          </a:xfrm>
        </p:spPr>
        <p:txBody>
          <a:bodyPr/>
          <a:lstStyle/>
          <a:p>
            <a:pPr eaLnBrk="1" hangingPunct="1"/>
            <a:r>
              <a:rPr kumimoji="1" lang="fa-IR" altLang="en-US" dirty="0">
                <a:solidFill>
                  <a:srgbClr val="0070C0"/>
                </a:solidFill>
                <a:latin typeface="Times New Roman" panose="02020603050405020304" pitchFamily="18" charset="0"/>
                <a:cs typeface="B Nazanin" panose="00000400000000000000" pitchFamily="2" charset="-78"/>
              </a:rPr>
              <a:t>اطلاعات پایه‌ای</a:t>
            </a:r>
            <a:endParaRPr lang="en-US" altLang="en-US" dirty="0"/>
          </a:p>
        </p:txBody>
      </p:sp>
      <p:sp>
        <p:nvSpPr>
          <p:cNvPr id="21506" name="Rectangle 3">
            <a:extLst>
              <a:ext uri="{FF2B5EF4-FFF2-40B4-BE49-F238E27FC236}">
                <a16:creationId xmlns:a16="http://schemas.microsoft.com/office/drawing/2014/main" id="{7CA9EB25-8907-4C31-9562-78429BD390F6}"/>
              </a:ext>
            </a:extLst>
          </p:cNvPr>
          <p:cNvSpPr>
            <a:spLocks noGrp="1" noChangeArrowheads="1"/>
          </p:cNvSpPr>
          <p:nvPr>
            <p:ph idx="1"/>
          </p:nvPr>
        </p:nvSpPr>
        <p:spPr>
          <a:xfrm>
            <a:off x="865188" y="1217613"/>
            <a:ext cx="7635000" cy="4400550"/>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 نمودار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هیچ سیکلی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نداشته باشد،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بن‌بستی وجود ندارد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 نمودار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یک سیکل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داشته باشد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 برای هر نوع منبع تنها یک نمونه وجود داشته باشد، بن‌بست رخ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 برای هر نوع منبع چندین نمونه وجود داشته باشد، احتمال بن‌بست وجود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4E6DC195-A097-4489-91F0-082398196992}"/>
              </a:ext>
            </a:extLst>
          </p:cNvPr>
          <p:cNvSpPr>
            <a:spLocks noGrp="1" noChangeArrowheads="1"/>
          </p:cNvSpPr>
          <p:nvPr>
            <p:ph type="title"/>
          </p:nvPr>
        </p:nvSpPr>
        <p:spPr>
          <a:xfrm>
            <a:off x="1109663" y="214313"/>
            <a:ext cx="7577137" cy="576262"/>
          </a:xfrm>
        </p:spPr>
        <p:txBody>
          <a:bodyPr/>
          <a:lstStyle/>
          <a:p>
            <a:pPr eaLnBrk="1" hangingPunct="1"/>
            <a:r>
              <a:rPr kumimoji="1" lang="fa-IR" altLang="en-US" dirty="0">
                <a:solidFill>
                  <a:srgbClr val="0070C0"/>
                </a:solidFill>
                <a:latin typeface="Times New Roman" panose="02020603050405020304" pitchFamily="18" charset="0"/>
                <a:cs typeface="B Nazanin" panose="00000400000000000000" pitchFamily="2" charset="-78"/>
              </a:rPr>
              <a:t>روش‌های برای مدیریت بن‌بست</a:t>
            </a:r>
            <a:endParaRPr lang="en-US" altLang="en-US" dirty="0"/>
          </a:p>
        </p:txBody>
      </p:sp>
      <p:sp>
        <p:nvSpPr>
          <p:cNvPr id="23554" name="Rectangle 3">
            <a:extLst>
              <a:ext uri="{FF2B5EF4-FFF2-40B4-BE49-F238E27FC236}">
                <a16:creationId xmlns:a16="http://schemas.microsoft.com/office/drawing/2014/main" id="{0B1974F3-B27D-4398-888B-6020EB15EEA0}"/>
              </a:ext>
            </a:extLst>
          </p:cNvPr>
          <p:cNvSpPr>
            <a:spLocks noGrp="1" noChangeArrowheads="1"/>
          </p:cNvSpPr>
          <p:nvPr>
            <p:ph idx="1"/>
          </p:nvPr>
        </p:nvSpPr>
        <p:spPr>
          <a:xfrm>
            <a:off x="490451" y="1198562"/>
            <a:ext cx="8121534" cy="4836477"/>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اطمینان از اینکه سیستم هرگز وارد حالت بن‌بست نمی‌شود، از روش‌های زیر استفاده می‌کنیم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جلوگیری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از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(Deadlock prevention)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اجتناب</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از بن‌بست</a:t>
            </a: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(Deadlock avoidance)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روش‌های دیگر برای مدیریت بن‌بست</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اجازه دادن به سیستم برای ورود به حالت بن‌بست و سپس بازیابی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نادیده گرفتن مشکل و وانمود کردن اینکه بن‌بست هرگز در سیستم رخ نمی‌دهد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a:extLst>
              <a:ext uri="{FF2B5EF4-FFF2-40B4-BE49-F238E27FC236}">
                <a16:creationId xmlns:a16="http://schemas.microsoft.com/office/drawing/2014/main" id="{93884E20-FE6E-43AF-8F05-40E2C3E8FF19}"/>
              </a:ext>
            </a:extLst>
          </p:cNvPr>
          <p:cNvSpPr>
            <a:spLocks noGrp="1" noChangeArrowheads="1"/>
          </p:cNvSpPr>
          <p:nvPr>
            <p:ph type="title"/>
          </p:nvPr>
        </p:nvSpPr>
        <p:spPr>
          <a:xfrm>
            <a:off x="885825" y="226431"/>
            <a:ext cx="7800975" cy="576262"/>
          </a:xfrm>
        </p:spPr>
        <p:txBody>
          <a:bodyPr/>
          <a:lstStyle/>
          <a:p>
            <a:pPr eaLnBrk="1" hangingPunct="1"/>
            <a:r>
              <a:rPr kumimoji="1" lang="fa-IR" altLang="en-US" dirty="0">
                <a:solidFill>
                  <a:srgbClr val="0070C0"/>
                </a:solidFill>
                <a:latin typeface="Times New Roman" panose="02020603050405020304" pitchFamily="18" charset="0"/>
                <a:cs typeface="B Nazanin" panose="00000400000000000000" pitchFamily="2" charset="-78"/>
              </a:rPr>
              <a:t>پیشگیری از بن بست</a:t>
            </a:r>
            <a:r>
              <a:rPr kumimoji="1" lang="en-US" altLang="en-US" dirty="0">
                <a:solidFill>
                  <a:srgbClr val="0070C0"/>
                </a:solidFill>
                <a:latin typeface="Times New Roman" panose="02020603050405020304" pitchFamily="18" charset="0"/>
                <a:cs typeface="B Nazanin" panose="00000400000000000000" pitchFamily="2" charset="-78"/>
              </a:rPr>
              <a:t>Deadlock Prevention  </a:t>
            </a:r>
          </a:p>
        </p:txBody>
      </p:sp>
      <p:sp>
        <p:nvSpPr>
          <p:cNvPr id="25602" name="Rectangle 1027">
            <a:extLst>
              <a:ext uri="{FF2B5EF4-FFF2-40B4-BE49-F238E27FC236}">
                <a16:creationId xmlns:a16="http://schemas.microsoft.com/office/drawing/2014/main" id="{248F74CB-A637-4326-83AD-A85531E46B2E}"/>
              </a:ext>
            </a:extLst>
          </p:cNvPr>
          <p:cNvSpPr>
            <a:spLocks noGrp="1" noChangeArrowheads="1"/>
          </p:cNvSpPr>
          <p:nvPr>
            <p:ph idx="1"/>
          </p:nvPr>
        </p:nvSpPr>
        <p:spPr>
          <a:xfrm>
            <a:off x="339802" y="862584"/>
            <a:ext cx="8689898" cy="5132832"/>
          </a:xfrm>
        </p:spPr>
        <p:txBody>
          <a:bodyPr/>
          <a:lstStyle/>
          <a:p>
            <a:pPr marL="0" marR="0" lvl="0" indent="0" algn="r" rtl="1">
              <a:lnSpc>
                <a:spcPct val="107000"/>
              </a:lnSpc>
              <a:spcBef>
                <a:spcPts val="0"/>
              </a:spcBef>
              <a:spcAft>
                <a:spcPts val="800"/>
              </a:spcAft>
              <a:buNone/>
              <a:tabLst>
                <a:tab pos="457200" algn="l"/>
              </a:tabLst>
            </a:pP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یکی از چهار شروط را برای بن‌بست باطل کنید:</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منع دسترسی همزمان </a:t>
            </a: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برای منابع اشتراکی (مانند فایل‌های فقط خواندنی) الزامی نیست، اما برای منابع غیرقابل اشتراک الزامی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0"/>
              </a:spcBef>
              <a:spcAft>
                <a:spcPts val="800"/>
              </a:spcAft>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نگهداری و انتظار </a:t>
            </a: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باید تضمین کند که یک </a:t>
            </a:r>
            <a:r>
              <a:rPr lang="ar-SA" sz="2800" dirty="0">
                <a:latin typeface="Times New Roman" panose="02020603050405020304" pitchFamily="18" charset="0"/>
                <a:ea typeface="Times New Roman" panose="02020603050405020304" pitchFamily="18" charset="0"/>
                <a:cs typeface="B Nazanin" panose="00000400000000000000" pitchFamily="2" charset="-78"/>
              </a:rPr>
              <a:t>رشته</a:t>
            </a:r>
            <a:r>
              <a:rPr lang="fa-IR" sz="2800" dirty="0">
                <a:latin typeface="Times New Roman" panose="02020603050405020304" pitchFamily="18" charset="0"/>
                <a:ea typeface="Times New Roman" panose="02020603050405020304" pitchFamily="18" charset="0"/>
                <a:cs typeface="B Nazanin" panose="00000400000000000000" pitchFamily="2" charset="-78"/>
              </a:rPr>
              <a:t> زمانی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درخواستی برای یک منبع ارسال می‌کند</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که</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هیچ منبع دیگری را در اختیار نداشته باشد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00050" lvl="1" algn="r" rtl="1">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الزام رشته‌ها برای درخواست و تخصیص تمام منابع خود قبل از شروع اجرا یا اجازه دادن به رشته برای درخواست منابع فقط در صورتی که هیچ منبعی به آن اختصاص داده نشده باشد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800100" lvl="2" algn="r" rtl="1">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استفاده از این رویکرد می‌تواند منجر به پایین آمدن بهره‌وری منابع و همچنین گرسنگی (عدم تخصیص منابع به یک رشته برای مدت طولانی) 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a:extLst>
              <a:ext uri="{FF2B5EF4-FFF2-40B4-BE49-F238E27FC236}">
                <a16:creationId xmlns:a16="http://schemas.microsoft.com/office/drawing/2014/main" id="{5E79F7A0-88E3-48D2-89FF-125D5DE02D67}"/>
              </a:ext>
            </a:extLst>
          </p:cNvPr>
          <p:cNvSpPr>
            <a:spLocks noGrp="1" noChangeArrowheads="1"/>
          </p:cNvSpPr>
          <p:nvPr>
            <p:ph type="title"/>
          </p:nvPr>
        </p:nvSpPr>
        <p:spPr>
          <a:xfrm>
            <a:off x="1003300" y="232005"/>
            <a:ext cx="7683500" cy="576262"/>
          </a:xfrm>
        </p:spPr>
        <p:txBody>
          <a:bodyPr/>
          <a:lstStyle/>
          <a:p>
            <a:pPr eaLnBrk="1" hangingPunct="1"/>
            <a:r>
              <a:rPr kumimoji="1" lang="fa-IR" altLang="en-US" dirty="0">
                <a:solidFill>
                  <a:srgbClr val="0070C0"/>
                </a:solidFill>
                <a:latin typeface="Times New Roman" panose="02020603050405020304" pitchFamily="18" charset="0"/>
                <a:cs typeface="B Nazanin" panose="00000400000000000000" pitchFamily="2" charset="-78"/>
              </a:rPr>
              <a:t>پیشگیری از بن بست</a:t>
            </a:r>
            <a:r>
              <a:rPr lang="en-US" altLang="en-US" dirty="0"/>
              <a:t>(Cont.)</a:t>
            </a:r>
          </a:p>
        </p:txBody>
      </p:sp>
      <p:sp>
        <p:nvSpPr>
          <p:cNvPr id="27650" name="Rectangle 1027">
            <a:extLst>
              <a:ext uri="{FF2B5EF4-FFF2-40B4-BE49-F238E27FC236}">
                <a16:creationId xmlns:a16="http://schemas.microsoft.com/office/drawing/2014/main" id="{D9A7966E-2C18-4BF6-AF61-56D535306101}"/>
              </a:ext>
            </a:extLst>
          </p:cNvPr>
          <p:cNvSpPr>
            <a:spLocks noGrp="1" noChangeArrowheads="1"/>
          </p:cNvSpPr>
          <p:nvPr>
            <p:ph idx="1"/>
          </p:nvPr>
        </p:nvSpPr>
        <p:spPr>
          <a:xfrm>
            <a:off x="838200" y="1085853"/>
            <a:ext cx="7683500" cy="4446588"/>
          </a:xfrm>
        </p:spPr>
        <p:txBody>
          <a:bodyPr/>
          <a:lstStyle/>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عدم تصاحب اجباری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(No Preemption):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 فرآیندی که برخی منابع را در اختیار دارد، درخواست منبع دیگری را بدهد که بلافاصله قابل تخصیص به آن نباشد، در این صورت تمام منابعی که در حال حاضر در اختیار فرآیند هستند، آزاد می‌شوند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منابع پس‌گرفته شده به لیست منابعی که رشته برای آن‌ها در حال انتظار است، اضافه می‌شوند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رشته تنها زمانی مجدداً راه‌اندازی می‌شود که بتواند منابع قدیمی خود و همچنین منابع جدیدی را که درخواست می‌کند، دوباره به دست آورد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انتظار دوره‌ای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(Circular Wait):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باطل کردن شرط انتظار دوره‌ای، معمولاً ترتیب کلی بر روی تمام انواع منابع اعمال می‌شود و از هر رشته خواسته می‌شود که منابع را به ترتیب افزایشی شماره‌گذاری درخواست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C9BCC94F-DF14-4CEF-B307-FFDB8B7BDCE4}"/>
              </a:ext>
            </a:extLst>
          </p:cNvPr>
          <p:cNvSpPr>
            <a:spLocks noGrp="1"/>
          </p:cNvSpPr>
          <p:nvPr>
            <p:ph type="title"/>
          </p:nvPr>
        </p:nvSpPr>
        <p:spPr/>
        <p:txBody>
          <a:bodyPr/>
          <a:lstStyle/>
          <a:p>
            <a:r>
              <a:rPr lang="en-US" altLang="en-US"/>
              <a:t>Circular Wait</a:t>
            </a:r>
          </a:p>
        </p:txBody>
      </p:sp>
      <p:sp>
        <p:nvSpPr>
          <p:cNvPr id="92162" name="Content Placeholder 2">
            <a:extLst>
              <a:ext uri="{FF2B5EF4-FFF2-40B4-BE49-F238E27FC236}">
                <a16:creationId xmlns:a16="http://schemas.microsoft.com/office/drawing/2014/main" id="{58AB02F0-3B68-482D-A95F-2D1605DF330A}"/>
              </a:ext>
            </a:extLst>
          </p:cNvPr>
          <p:cNvSpPr>
            <a:spLocks noGrp="1"/>
          </p:cNvSpPr>
          <p:nvPr>
            <p:ph idx="1"/>
          </p:nvPr>
        </p:nvSpPr>
        <p:spPr>
          <a:xfrm>
            <a:off x="806450" y="1233488"/>
            <a:ext cx="8229600" cy="4810125"/>
          </a:xfrm>
        </p:spPr>
        <p:txBody>
          <a:bodyPr/>
          <a:lstStyle/>
          <a:p>
            <a:pPr marL="0" marR="0" algn="r" rtl="1">
              <a:lnSpc>
                <a:spcPct val="107000"/>
              </a:lnSpc>
              <a:spcBef>
                <a:spcPts val="0"/>
              </a:spcBef>
              <a:spcAft>
                <a:spcPts val="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ساده‌ترین روش این است که به هر منبع (مانند قفل‌های متقابل) یک شماره منحصر به فرد اختصاص دهیم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منابع باید به ترتیب به دست آورده شوند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مثال</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br>
              <a:rPr lang="en-US" sz="2000" dirty="0">
                <a:effectLst/>
                <a:latin typeface="Calibri" panose="020F0502020204030204" pitchFamily="34" charset="0"/>
                <a:ea typeface="Calibri" panose="020F0502020204030204" pitchFamily="34" charset="0"/>
                <a:cs typeface="B Nazanin" panose="00000400000000000000" pitchFamily="2" charset="-78"/>
              </a:rPr>
            </a:br>
            <a:r>
              <a:rPr lang="ar-SA" sz="2000" dirty="0">
                <a:effectLst/>
                <a:latin typeface="Calibri" panose="020F0502020204030204" pitchFamily="34" charset="0"/>
                <a:ea typeface="Calibri" panose="020F0502020204030204" pitchFamily="34" charset="0"/>
                <a:cs typeface="B Nazanin" panose="00000400000000000000" pitchFamily="2" charset="-78"/>
              </a:rPr>
              <a:t>اگر</a:t>
            </a:r>
            <a:r>
              <a:rPr lang="en-US" sz="2000" dirty="0">
                <a:effectLst/>
                <a:latin typeface="Calibri" panose="020F0502020204030204" pitchFamily="34" charset="0"/>
                <a:ea typeface="Calibri" panose="020F0502020204030204" pitchFamily="34" charset="0"/>
                <a:cs typeface="B Nazanin" panose="00000400000000000000" pitchFamily="2" charset="-78"/>
              </a:rPr>
              <a:t>:</a:t>
            </a:r>
            <a:br>
              <a:rPr lang="en-US" altLang="en-US" sz="2000" dirty="0"/>
            </a:br>
            <a:br>
              <a:rPr lang="en-US" altLang="en-US" sz="2000" dirty="0"/>
            </a:br>
            <a:r>
              <a:rPr lang="en-US" altLang="en-US" sz="2000" b="1" dirty="0" err="1">
                <a:latin typeface="Courier New" panose="02070309020205020404" pitchFamily="49" charset="0"/>
                <a:cs typeface="Courier New" panose="02070309020205020404" pitchFamily="49" charset="0"/>
              </a:rPr>
              <a:t>first_mutex</a:t>
            </a:r>
            <a:r>
              <a:rPr lang="en-US" altLang="en-US" sz="2000" b="1" dirty="0">
                <a:latin typeface="Courier New" panose="02070309020205020404" pitchFamily="49" charset="0"/>
                <a:cs typeface="Courier New" panose="02070309020205020404" pitchFamily="49" charset="0"/>
              </a:rPr>
              <a:t> = 1</a:t>
            </a:r>
            <a:br>
              <a:rPr lang="en-US" altLang="en-US" sz="2000" b="1" dirty="0">
                <a:latin typeface="Courier New" panose="02070309020205020404" pitchFamily="49" charset="0"/>
                <a:cs typeface="Courier New" panose="02070309020205020404" pitchFamily="49" charset="0"/>
              </a:rPr>
            </a:br>
            <a:r>
              <a:rPr lang="en-US" altLang="en-US" sz="2000" b="1" dirty="0" err="1">
                <a:latin typeface="Courier New" panose="02070309020205020404" pitchFamily="49" charset="0"/>
                <a:cs typeface="Courier New" panose="02070309020205020404" pitchFamily="49" charset="0"/>
              </a:rPr>
              <a:t>second_mutex</a:t>
            </a:r>
            <a:r>
              <a:rPr lang="en-US" altLang="en-US" sz="2000" b="1" dirty="0">
                <a:latin typeface="Courier New" panose="02070309020205020404" pitchFamily="49" charset="0"/>
                <a:cs typeface="Courier New" panose="02070309020205020404" pitchFamily="49" charset="0"/>
              </a:rPr>
              <a:t> = 5</a:t>
            </a:r>
          </a:p>
          <a:p>
            <a:pPr algn="r" rtl="1"/>
            <a:endParaRPr lang="fa-IR" sz="20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000" dirty="0">
                <a:effectLst/>
                <a:latin typeface="Calibri" panose="020F0502020204030204" pitchFamily="34" charset="0"/>
                <a:ea typeface="Calibri" panose="020F0502020204030204" pitchFamily="34" charset="0"/>
                <a:cs typeface="B Nazanin" panose="00000400000000000000" pitchFamily="2" charset="-78"/>
              </a:rPr>
              <a:t>کد برای رشته‌ی دو نمی‌تواند به صورت زیر نوشته شود</a:t>
            </a:r>
            <a:r>
              <a:rPr lang="en-US" sz="2000" dirty="0">
                <a:effectLst/>
                <a:latin typeface="Calibri" panose="020F0502020204030204" pitchFamily="34" charset="0"/>
                <a:ea typeface="Calibri" panose="020F0502020204030204" pitchFamily="34" charset="0"/>
                <a:cs typeface="B Nazanin" panose="00000400000000000000" pitchFamily="2" charset="-78"/>
              </a:rPr>
              <a:t>:</a:t>
            </a:r>
            <a:endParaRPr lang="fa-IR" sz="20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fa-IR" altLang="en-US" sz="2000" dirty="0">
                <a:latin typeface="Calibri" panose="020F0502020204030204" pitchFamily="34" charset="0"/>
                <a:cs typeface="B Nazanin" panose="00000400000000000000" pitchFamily="2" charset="-78"/>
              </a:rPr>
              <a:t>باید ترتیب اول و دوم رعایت شود. </a:t>
            </a:r>
            <a:endParaRPr lang="en-US" altLang="en-US" sz="2000" dirty="0"/>
          </a:p>
        </p:txBody>
      </p:sp>
      <p:pic>
        <p:nvPicPr>
          <p:cNvPr id="92163" name="Content Placeholder 4">
            <a:extLst>
              <a:ext uri="{FF2B5EF4-FFF2-40B4-BE49-F238E27FC236}">
                <a16:creationId xmlns:a16="http://schemas.microsoft.com/office/drawing/2014/main" id="{211EEBA5-828D-4DE4-9727-3740CF9D02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382" y="1805307"/>
            <a:ext cx="3687033" cy="466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164" name="Straight Arrow Connector 5">
            <a:extLst>
              <a:ext uri="{FF2B5EF4-FFF2-40B4-BE49-F238E27FC236}">
                <a16:creationId xmlns:a16="http://schemas.microsoft.com/office/drawing/2014/main" id="{6FD34B5C-0025-47BD-A2A2-5E565E3A223F}"/>
              </a:ext>
            </a:extLst>
          </p:cNvPr>
          <p:cNvCxnSpPr>
            <a:cxnSpLocks noChangeShapeType="1"/>
          </p:cNvCxnSpPr>
          <p:nvPr/>
        </p:nvCxnSpPr>
        <p:spPr bwMode="auto">
          <a:xfrm flipH="1" flipV="1">
            <a:off x="3470564" y="4873336"/>
            <a:ext cx="820882" cy="124692"/>
          </a:xfrm>
          <a:prstGeom prst="straightConnector1">
            <a:avLst/>
          </a:prstGeom>
          <a:noFill/>
          <a:ln w="9525">
            <a:solidFill>
              <a:schemeClr val="tx1"/>
            </a:solidFill>
            <a:round/>
            <a:headEn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CAFFD0F5-6606-4126-85B7-48E43CCCD1EB}"/>
              </a:ext>
            </a:extLst>
          </p:cNvPr>
          <p:cNvSpPr>
            <a:spLocks noGrp="1" noChangeArrowheads="1"/>
          </p:cNvSpPr>
          <p:nvPr>
            <p:ph type="title"/>
          </p:nvPr>
        </p:nvSpPr>
        <p:spPr>
          <a:xfrm>
            <a:off x="923925" y="226431"/>
            <a:ext cx="7762875" cy="576262"/>
          </a:xfrm>
        </p:spPr>
        <p:txBody>
          <a:bodyPr/>
          <a:lstStyle/>
          <a:p>
            <a:pPr eaLnBrk="1" hangingPunct="1"/>
            <a:r>
              <a:rPr lang="fa-IR" altLang="en-US" dirty="0">
                <a:latin typeface="Calibri" panose="020F0502020204030204" pitchFamily="34" charset="0"/>
                <a:cs typeface="B Nazanin" panose="00000400000000000000" pitchFamily="2" charset="-78"/>
              </a:rPr>
              <a:t>اجتناب از بن بست</a:t>
            </a:r>
            <a:r>
              <a:rPr lang="en-US" altLang="en-US" dirty="0">
                <a:latin typeface="Calibri" panose="020F0502020204030204" pitchFamily="34" charset="0"/>
                <a:cs typeface="B Nazanin" panose="00000400000000000000" pitchFamily="2" charset="-78"/>
              </a:rPr>
              <a:t>Deadlock Avoidance </a:t>
            </a:r>
          </a:p>
        </p:txBody>
      </p:sp>
      <p:sp>
        <p:nvSpPr>
          <p:cNvPr id="29698" name="Rectangle 3">
            <a:extLst>
              <a:ext uri="{FF2B5EF4-FFF2-40B4-BE49-F238E27FC236}">
                <a16:creationId xmlns:a16="http://schemas.microsoft.com/office/drawing/2014/main" id="{F316B56B-E9C7-4926-A854-188C569231A1}"/>
              </a:ext>
            </a:extLst>
          </p:cNvPr>
          <p:cNvSpPr>
            <a:spLocks noGrp="1" noChangeArrowheads="1"/>
          </p:cNvSpPr>
          <p:nvPr>
            <p:ph idx="1"/>
          </p:nvPr>
        </p:nvSpPr>
        <p:spPr>
          <a:xfrm>
            <a:off x="755905" y="1814512"/>
            <a:ext cx="7781606" cy="4403407"/>
          </a:xfrm>
        </p:spPr>
        <p:txBody>
          <a:bodyPr/>
          <a:lstStyle/>
          <a:p>
            <a:pPr algn="r" rtl="1"/>
            <a:r>
              <a:rPr lang="fa-IR" sz="2800" dirty="0">
                <a:latin typeface="Calibri" panose="020F0502020204030204" pitchFamily="34" charset="0"/>
                <a:ea typeface="Calibri" panose="020F0502020204030204" pitchFamily="34" charset="0"/>
                <a:cs typeface="B Nazanin" panose="00000400000000000000" pitchFamily="2" charset="-78"/>
              </a:rPr>
              <a:t>سا</a:t>
            </a:r>
            <a:r>
              <a:rPr lang="ar-SA" sz="2800" dirty="0">
                <a:effectLst/>
                <a:latin typeface="Calibri" panose="020F0502020204030204" pitchFamily="34" charset="0"/>
                <a:ea typeface="Calibri" panose="020F0502020204030204" pitchFamily="34" charset="0"/>
                <a:cs typeface="B Nazanin" panose="00000400000000000000" pitchFamily="2" charset="-78"/>
              </a:rPr>
              <a:t>اده‌ترین و مفیدترین مدل، نیازمند این است که </a:t>
            </a:r>
            <a:r>
              <a:rPr lang="ar-SA" sz="2800" dirty="0">
                <a:latin typeface="Times New Roman" panose="02020603050405020304" pitchFamily="18" charset="0"/>
                <a:cs typeface="B Nazanin" panose="00000400000000000000" pitchFamily="2" charset="-78"/>
              </a:rPr>
              <a:t>هر رشته حداکثر تعداد منابعی را که از هر نوع ممکن است نیاز داشته باشد، اعلام کند</a:t>
            </a:r>
            <a:r>
              <a:rPr lang="en-US" sz="2800" dirty="0">
                <a:latin typeface="Times New Roman" panose="02020603050405020304" pitchFamily="18" charset="0"/>
                <a:cs typeface="B Nazanin" panose="00000400000000000000" pitchFamily="2" charset="-78"/>
              </a:rPr>
              <a:t>. </a:t>
            </a:r>
          </a:p>
          <a:p>
            <a:pPr marL="0" marR="0" algn="r" rtl="1">
              <a:lnSpc>
                <a:spcPct val="107000"/>
              </a:lnSpc>
              <a:spcBef>
                <a:spcPts val="0"/>
              </a:spcBef>
              <a:spcAft>
                <a:spcPts val="0"/>
              </a:spcAft>
            </a:pPr>
            <a:r>
              <a:rPr lang="ar-SA" sz="2800" dirty="0">
                <a:latin typeface="Times New Roman" panose="02020603050405020304" pitchFamily="18" charset="0"/>
                <a:cs typeface="B Nazanin" panose="00000400000000000000" pitchFamily="2" charset="-78"/>
              </a:rPr>
              <a:t>الگوریتم اجتناب از بن‌بست به صورت پویا و</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ضعیت تخصیص منابع را بررسی می‌کند تا اطمینان حاصل کند که هرگز شرایط انتظار دوره‌ای وجود نداشته باشد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2800" dirty="0">
                <a:effectLst/>
                <a:latin typeface="Symbol" panose="05050102010706020507" pitchFamily="18" charset="2"/>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وضعیت تخصیص منابع با تعداد منابع در دسترس و تخصیص داده شده و حداکثر تقاضاهای فرآیندها تعریف 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699" name="Text Box 4">
            <a:extLst>
              <a:ext uri="{FF2B5EF4-FFF2-40B4-BE49-F238E27FC236}">
                <a16:creationId xmlns:a16="http://schemas.microsoft.com/office/drawing/2014/main" id="{19AE85A0-D9E0-41AE-B1B3-22E783F9DC68}"/>
              </a:ext>
            </a:extLst>
          </p:cNvPr>
          <p:cNvSpPr txBox="1">
            <a:spLocks noChangeArrowheads="1"/>
          </p:cNvSpPr>
          <p:nvPr/>
        </p:nvSpPr>
        <p:spPr bwMode="auto">
          <a:xfrm>
            <a:off x="858417" y="942172"/>
            <a:ext cx="7679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r">
              <a:spcBef>
                <a:spcPct val="50000"/>
              </a:spcBef>
              <a:buClrTx/>
              <a:buSzTx/>
              <a:buFontTx/>
              <a:buNone/>
            </a:pPr>
            <a:r>
              <a:rPr lang="fa-IR" altLang="en-US" sz="2800" dirty="0">
                <a:latin typeface="Calibri" panose="020F0502020204030204" pitchFamily="34" charset="0"/>
                <a:cs typeface="B Nazanin" panose="00000400000000000000" pitchFamily="2" charset="-78"/>
              </a:rPr>
              <a:t>مستلزم آن است که سیستم اطلاعات قبلی اضافی در دسترس داشته باشد</a:t>
            </a:r>
            <a:endParaRPr lang="en-US" altLang="en-US" sz="2800" dirty="0">
              <a:latin typeface="Calibri" panose="020F0502020204030204" pitchFamily="34" charset="0"/>
              <a:cs typeface="B Nazanin"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0134717-6B8D-4E64-9AC7-D74C60478870}"/>
              </a:ext>
            </a:extLst>
          </p:cNvPr>
          <p:cNvSpPr>
            <a:spLocks noGrp="1" noChangeArrowheads="1"/>
          </p:cNvSpPr>
          <p:nvPr>
            <p:ph type="title"/>
          </p:nvPr>
        </p:nvSpPr>
        <p:spPr>
          <a:xfrm>
            <a:off x="457200" y="229835"/>
            <a:ext cx="8229600" cy="576263"/>
          </a:xfrm>
        </p:spPr>
        <p:txBody>
          <a:bodyPr/>
          <a:lstStyle/>
          <a:p>
            <a:pPr eaLnBrk="1" hangingPunct="1"/>
            <a:r>
              <a:rPr lang="en-US" altLang="en-US" dirty="0"/>
              <a:t>Safe State</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 حالت امن </a:t>
            </a:r>
            <a:endParaRPr lang="en-US" altLang="en-US" dirty="0"/>
          </a:p>
        </p:txBody>
      </p:sp>
      <mc:AlternateContent xmlns:mc="http://schemas.openxmlformats.org/markup-compatibility/2006" xmlns:a14="http://schemas.microsoft.com/office/drawing/2010/main">
        <mc:Choice Requires="a14">
          <p:sp>
            <p:nvSpPr>
              <p:cNvPr id="31746" name="Rectangle 3">
                <a:extLst>
                  <a:ext uri="{FF2B5EF4-FFF2-40B4-BE49-F238E27FC236}">
                    <a16:creationId xmlns:a16="http://schemas.microsoft.com/office/drawing/2014/main" id="{EFC0A195-78EA-410E-9026-C9CEFE55CB37}"/>
                  </a:ext>
                </a:extLst>
              </p:cNvPr>
              <p:cNvSpPr>
                <a:spLocks noGrp="1" noChangeArrowheads="1"/>
              </p:cNvSpPr>
              <p:nvPr>
                <p:ph idx="1"/>
              </p:nvPr>
            </p:nvSpPr>
            <p:spPr>
              <a:xfrm>
                <a:off x="379337" y="806098"/>
                <a:ext cx="8607551" cy="4914562"/>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یک رشته یک منبع در دسترس را درخواست می‌کند، سیستم باید تصمیم بگیرد که آیا تخصیص فوری سیستم را در حالت امن نگه می‌دارد یا خیر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سیستم در حالت امن قرار دارد، اگر دنباله‌ای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&lt;</a:t>
                </a:r>
                <a:r>
                  <a:rPr lang="en-US" sz="2400" dirty="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b="0" i="1" dirty="0" smtClean="0">
                            <a:latin typeface="Cambria Math" panose="02040503050406030204" pitchFamily="18" charset="0"/>
                            <a:ea typeface="Times New Roman" panose="02020603050405020304" pitchFamily="18" charset="0"/>
                            <a:cs typeface="B Nazanin" panose="00000400000000000000" pitchFamily="2" charset="-78"/>
                          </a:rPr>
                          <m:t>1</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b="0" i="1" dirty="0" smtClean="0">
                            <a:latin typeface="Cambria Math" panose="02040503050406030204" pitchFamily="18" charset="0"/>
                            <a:ea typeface="Times New Roman" panose="02020603050405020304" pitchFamily="18" charset="0"/>
                            <a:cs typeface="B Nazanin" panose="00000400000000000000" pitchFamily="2" charset="-78"/>
                          </a:rPr>
                          <m:t>2</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b="0" i="1" dirty="0" smtClean="0">
                            <a:latin typeface="Cambria Math" panose="02040503050406030204" pitchFamily="18" charset="0"/>
                            <a:ea typeface="Times New Roman" panose="02020603050405020304" pitchFamily="18" charset="0"/>
                            <a:cs typeface="B Nazanin" panose="00000400000000000000" pitchFamily="2" charset="-78"/>
                          </a:rPr>
                          <m:t>𝑁</m:t>
                        </m:r>
                      </m:sub>
                    </m:sSub>
                    <m:r>
                      <a:rPr lang="en-US" sz="2400" i="1" dirty="0">
                        <a:latin typeface="Cambria Math" panose="02040503050406030204" pitchFamily="18" charset="0"/>
                        <a:ea typeface="Times New Roman" panose="02020603050405020304" pitchFamily="18" charset="0"/>
                        <a:cs typeface="B Nazanin" panose="00000400000000000000" pitchFamily="2" charset="-78"/>
                      </a:rPr>
                      <m:t> </m:t>
                    </m:r>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&gt;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از تمام رشته‌های موجود در سیستم وجود داشته باشد، به گونه‌ای که برای هر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منابعی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هنوز می‌تواند درخواست کند، توسط منابع موجود فعلی + منابع نگهداری شده توسط تمام</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𝑗</m:t>
                        </m:r>
                      </m:sub>
                    </m:sSub>
                  </m:oMath>
                </a14:m>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j &lt; I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قابل برآورده شدن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عبارت دیگر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 نیازهای منابع</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بلافاصله در دسترس نیستند، پس</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b="0"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تا زمانی که همه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𝑗</m:t>
                        </m:r>
                      </m:sub>
                    </m:sSub>
                  </m:oMath>
                </a14:m>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(تراکنش‌های قبلی)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پایان برسند، صبر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a:latin typeface="Cambria Math" panose="02040503050406030204" pitchFamily="18" charset="0"/>
                            <a:ea typeface="Times New Roman" panose="02020603050405020304" pitchFamily="18" charset="0"/>
                            <a:cs typeface="B Nazanin" panose="00000400000000000000" pitchFamily="2" charset="-78"/>
                          </a:rPr>
                          <m:t>𝑗</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تمام شد، </a:t>
                </a:r>
                <a14:m>
                  <m:oMath xmlns:m="http://schemas.openxmlformats.org/officeDocument/2006/math">
                    <m:sSub>
                      <m:sSubPr>
                        <m:ctrlPr>
                          <a:rPr lang="en-US" sz="2400" b="0"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منابع مورد نیاز را به دست آورد، اجرا کند، منابع اختصاص یافته را برگرداند و خاتمه دهد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خاتمه می‌یابد، </a:t>
                </a:r>
                <a14:m>
                  <m:oMath xmlns:m="http://schemas.openxmlformats.org/officeDocument/2006/math">
                    <m:sSub>
                      <m:sSubPr>
                        <m:ctrlPr>
                          <a:rPr lang="en-US" sz="2400" b="0"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𝑇</m:t>
                        </m:r>
                      </m:e>
                      <m: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𝑖</m:t>
                        </m:r>
                      </m:sub>
                    </m:sSub>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 + </m:t>
                    </m:r>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1</m:t>
                    </m:r>
                    <m:r>
                      <a:rPr lang="en-US" sz="2400" i="1" dirty="0" smtClean="0">
                        <a:effectLst/>
                        <a:latin typeface="Cambria Math" panose="02040503050406030204" pitchFamily="18" charset="0"/>
                        <a:ea typeface="Times New Roman" panose="02020603050405020304" pitchFamily="18" charset="0"/>
                        <a:cs typeface="B Nazanin" panose="00000400000000000000" pitchFamily="2" charset="-78"/>
                      </a:rPr>
                      <m:t> </m:t>
                    </m:r>
                  </m:oMath>
                </a14:m>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منابع مورد نیاز خود را به دست آورد و به همین ترتیب ادامه یابد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1746" name="Rectangle 3">
                <a:extLst>
                  <a:ext uri="{FF2B5EF4-FFF2-40B4-BE49-F238E27FC236}">
                    <a16:creationId xmlns:a16="http://schemas.microsoft.com/office/drawing/2014/main" id="{EFC0A195-78EA-410E-9026-C9CEFE55CB37}"/>
                  </a:ext>
                </a:extLst>
              </p:cNvPr>
              <p:cNvSpPr>
                <a:spLocks noGrp="1" noRot="1" noChangeAspect="1" noMove="1" noResize="1" noEditPoints="1" noAdjustHandles="1" noChangeArrowheads="1" noChangeShapeType="1" noTextEdit="1"/>
              </p:cNvSpPr>
              <p:nvPr>
                <p:ph idx="1"/>
              </p:nvPr>
            </p:nvSpPr>
            <p:spPr>
              <a:xfrm>
                <a:off x="379337" y="806098"/>
                <a:ext cx="8607551" cy="4914562"/>
              </a:xfrm>
              <a:blipFill>
                <a:blip r:embed="rId3"/>
                <a:stretch>
                  <a:fillRect l="-1629" t="-1365" r="-1204" b="-2158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E27B5FF-B4F4-4F92-A75E-BC83298532DA}"/>
              </a:ext>
            </a:extLst>
          </p:cNvPr>
          <p:cNvSpPr>
            <a:spLocks noGrp="1" noChangeArrowheads="1"/>
          </p:cNvSpPr>
          <p:nvPr>
            <p:ph type="title"/>
          </p:nvPr>
        </p:nvSpPr>
        <p:spPr>
          <a:xfrm>
            <a:off x="457200" y="236379"/>
            <a:ext cx="8229600" cy="576263"/>
          </a:xfrm>
        </p:spPr>
        <p:txBody>
          <a:bodyPr/>
          <a:lstStyle/>
          <a:p>
            <a:pPr eaLnBrk="1" hangingPunct="1"/>
            <a:r>
              <a:rPr lang="en-US" altLang="en-US" dirty="0"/>
              <a:t>Basic Facts</a:t>
            </a:r>
            <a:r>
              <a:rPr kumimoji="1" lang="fa-IR" altLang="en-US" sz="3600" dirty="0">
                <a:solidFill>
                  <a:schemeClr val="tx1"/>
                </a:solidFill>
                <a:latin typeface="Times New Roman" panose="02020603050405020304" pitchFamily="18" charset="0"/>
                <a:cs typeface="B Nazanin" panose="00000400000000000000" pitchFamily="2" charset="-78"/>
              </a:rPr>
              <a:t>حقایق اساسی</a:t>
            </a:r>
            <a:endParaRPr kumimoji="1" lang="en-US" altLang="en-US" sz="3600" dirty="0">
              <a:solidFill>
                <a:schemeClr val="tx1"/>
              </a:solidFill>
              <a:latin typeface="Times New Roman" panose="02020603050405020304" pitchFamily="18" charset="0"/>
              <a:cs typeface="B Nazanin" panose="00000400000000000000" pitchFamily="2" charset="-78"/>
            </a:endParaRPr>
          </a:p>
        </p:txBody>
      </p:sp>
      <p:sp>
        <p:nvSpPr>
          <p:cNvPr id="33794" name="Rectangle 3">
            <a:extLst>
              <a:ext uri="{FF2B5EF4-FFF2-40B4-BE49-F238E27FC236}">
                <a16:creationId xmlns:a16="http://schemas.microsoft.com/office/drawing/2014/main" id="{015BDF1D-C0EA-4FC7-A293-BF12CBE7CCDF}"/>
              </a:ext>
            </a:extLst>
          </p:cNvPr>
          <p:cNvSpPr>
            <a:spLocks noGrp="1" noChangeArrowheads="1"/>
          </p:cNvSpPr>
          <p:nvPr>
            <p:ph idx="1"/>
          </p:nvPr>
        </p:nvSpPr>
        <p:spPr>
          <a:xfrm>
            <a:off x="540327" y="1201015"/>
            <a:ext cx="8034505" cy="4711411"/>
          </a:xfrm>
        </p:spPr>
        <p:txBody>
          <a:bodyPr/>
          <a:lstStyle/>
          <a:p>
            <a:pPr marL="342900" marR="0" lvl="0" indent="-342900" algn="r" rtl="1">
              <a:buFont typeface="Wingdings" panose="05000000000000000000" pitchFamily="2" charset="2"/>
              <a:buChar char=""/>
              <a:tabLst>
                <a:tab pos="457200" algn="l"/>
              </a:tabLst>
            </a:pPr>
            <a:r>
              <a:rPr lang="ar-SA" sz="3600" dirty="0">
                <a:effectLst/>
                <a:latin typeface="Times New Roman" panose="02020603050405020304" pitchFamily="18" charset="0"/>
                <a:ea typeface="Times New Roman" panose="02020603050405020304" pitchFamily="18" charset="0"/>
                <a:cs typeface="B Nazanin" panose="00000400000000000000" pitchFamily="2" charset="-78"/>
              </a:rPr>
              <a:t>اگر سیستم در حالت امن باشد، بن‌بستی وجود ندارد</a:t>
            </a:r>
            <a:r>
              <a:rPr lang="en-US" sz="36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6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3600" dirty="0">
                <a:effectLst/>
                <a:latin typeface="Times New Roman" panose="02020603050405020304" pitchFamily="18" charset="0"/>
                <a:ea typeface="Times New Roman" panose="02020603050405020304" pitchFamily="18" charset="0"/>
                <a:cs typeface="B Nazanin" panose="00000400000000000000" pitchFamily="2" charset="-78"/>
              </a:rPr>
              <a:t>اگر سیستم در حالت ناامن باشد، احتمال بن‌بست وجود دارد</a:t>
            </a:r>
            <a:r>
              <a:rPr lang="en-US" sz="36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6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3600" dirty="0">
                <a:effectLst/>
                <a:latin typeface="Times New Roman" panose="02020603050405020304" pitchFamily="18" charset="0"/>
                <a:ea typeface="Times New Roman" panose="02020603050405020304" pitchFamily="18" charset="0"/>
                <a:cs typeface="B Nazanin" panose="00000400000000000000" pitchFamily="2" charset="-78"/>
              </a:rPr>
              <a:t>اجتناب</a:t>
            </a:r>
            <a:r>
              <a:rPr lang="en-US" sz="3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600" dirty="0">
                <a:effectLst/>
                <a:latin typeface="Times New Roman" panose="02020603050405020304" pitchFamily="18" charset="0"/>
                <a:ea typeface="Times New Roman" panose="02020603050405020304" pitchFamily="18" charset="0"/>
                <a:cs typeface="B Nazanin" panose="00000400000000000000" pitchFamily="2" charset="-78"/>
              </a:rPr>
              <a:t>اطمینان حاصل می‌کند که سیستم هرگز وارد حالت ناامن نمی‌شود</a:t>
            </a:r>
            <a:r>
              <a:rPr lang="en-US" sz="36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fa-IR" altLang="en-US" dirty="0">
                <a:cs typeface="B Nazanin" panose="00000400000000000000" pitchFamily="2" charset="-78"/>
              </a:rPr>
              <a:t>فصل 8: بن‌بست</a:t>
            </a:r>
            <a:endParaRPr lang="en-US" altLang="en-US"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8833C35E-A99A-45F7-A732-34E0D4573E53}"/>
              </a:ext>
            </a:extLst>
          </p:cNvPr>
          <p:cNvSpPr>
            <a:spLocks noGrp="1" noChangeArrowheads="1"/>
          </p:cNvSpPr>
          <p:nvPr>
            <p:ph type="title"/>
          </p:nvPr>
        </p:nvSpPr>
        <p:spPr>
          <a:xfrm>
            <a:off x="846138" y="225461"/>
            <a:ext cx="7840662" cy="576262"/>
          </a:xfrm>
        </p:spPr>
        <p:txBody>
          <a:bodyPr/>
          <a:lstStyle/>
          <a:p>
            <a:pPr eaLnBrk="1" hangingPunct="1"/>
            <a:r>
              <a:rPr lang="en-US" altLang="en-US" dirty="0"/>
              <a:t>Safe, Unsafe, Deadlock State </a:t>
            </a:r>
          </a:p>
        </p:txBody>
      </p:sp>
      <p:pic>
        <p:nvPicPr>
          <p:cNvPr id="35842" name="Picture 1">
            <a:extLst>
              <a:ext uri="{FF2B5EF4-FFF2-40B4-BE49-F238E27FC236}">
                <a16:creationId xmlns:a16="http://schemas.microsoft.com/office/drawing/2014/main" id="{138FEED4-3700-4E13-BB16-66A99CC6B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62088"/>
            <a:ext cx="43529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702894-AF69-4F02-A233-222BD5E02187}"/>
              </a:ext>
            </a:extLst>
          </p:cNvPr>
          <p:cNvSpPr txBox="1"/>
          <p:nvPr/>
        </p:nvSpPr>
        <p:spPr>
          <a:xfrm>
            <a:off x="5951393" y="3059668"/>
            <a:ext cx="4878532" cy="369332"/>
          </a:xfrm>
          <a:prstGeom prst="rect">
            <a:avLst/>
          </a:prstGeom>
          <a:noFill/>
        </p:spPr>
        <p:txBody>
          <a:bodyPr wrap="square">
            <a:spAutoFit/>
          </a:bodyPr>
          <a:lstStyle/>
          <a:p>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امن</a:t>
            </a:r>
            <a:endParaRPr lang="en-US" dirty="0"/>
          </a:p>
        </p:txBody>
      </p:sp>
      <p:sp>
        <p:nvSpPr>
          <p:cNvPr id="6" name="TextBox 5">
            <a:extLst>
              <a:ext uri="{FF2B5EF4-FFF2-40B4-BE49-F238E27FC236}">
                <a16:creationId xmlns:a16="http://schemas.microsoft.com/office/drawing/2014/main" id="{027DC7EC-08C6-4CE1-990C-5FC7401AB6F9}"/>
              </a:ext>
            </a:extLst>
          </p:cNvPr>
          <p:cNvSpPr txBox="1"/>
          <p:nvPr/>
        </p:nvSpPr>
        <p:spPr>
          <a:xfrm>
            <a:off x="5951393" y="2076212"/>
            <a:ext cx="4878532" cy="369332"/>
          </a:xfrm>
          <a:prstGeom prst="rect">
            <a:avLst/>
          </a:prstGeom>
          <a:noFill/>
        </p:spPr>
        <p:txBody>
          <a:bodyPr wrap="square">
            <a:spAutoFit/>
          </a:bodyPr>
          <a:lstStyle/>
          <a:p>
            <a:r>
              <a:rPr lang="fa-IR" dirty="0">
                <a:latin typeface="Times New Roman" panose="02020603050405020304" pitchFamily="18" charset="0"/>
                <a:cs typeface="B Nazanin" panose="00000400000000000000" pitchFamily="2" charset="-78"/>
              </a:rPr>
              <a:t>غیرامن</a:t>
            </a:r>
            <a:endParaRPr lang="en-US" dirty="0"/>
          </a:p>
        </p:txBody>
      </p:sp>
      <p:sp>
        <p:nvSpPr>
          <p:cNvPr id="7" name="TextBox 6">
            <a:extLst>
              <a:ext uri="{FF2B5EF4-FFF2-40B4-BE49-F238E27FC236}">
                <a16:creationId xmlns:a16="http://schemas.microsoft.com/office/drawing/2014/main" id="{05CB8714-9298-40D5-92C4-D6D719EF83E3}"/>
              </a:ext>
            </a:extLst>
          </p:cNvPr>
          <p:cNvSpPr txBox="1"/>
          <p:nvPr/>
        </p:nvSpPr>
        <p:spPr>
          <a:xfrm>
            <a:off x="3512127" y="2383274"/>
            <a:ext cx="4878532" cy="369332"/>
          </a:xfrm>
          <a:prstGeom prst="rect">
            <a:avLst/>
          </a:prstGeom>
          <a:noFill/>
        </p:spPr>
        <p:txBody>
          <a:bodyPr wrap="square">
            <a:spAutoFit/>
          </a:bodyPr>
          <a:lstStyle/>
          <a:p>
            <a:r>
              <a:rPr lang="fa-IR" dirty="0">
                <a:latin typeface="Times New Roman" panose="02020603050405020304" pitchFamily="18" charset="0"/>
                <a:cs typeface="B Nazanin" panose="00000400000000000000" pitchFamily="2" charset="-78"/>
              </a:rPr>
              <a:t>بن‌بست</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D3210E7-ED94-41D3-A580-4892C80D7718}"/>
              </a:ext>
            </a:extLst>
          </p:cNvPr>
          <p:cNvSpPr>
            <a:spLocks noGrp="1" noChangeArrowheads="1"/>
          </p:cNvSpPr>
          <p:nvPr>
            <p:ph type="title"/>
          </p:nvPr>
        </p:nvSpPr>
        <p:spPr>
          <a:xfrm>
            <a:off x="1041400" y="241336"/>
            <a:ext cx="7645400" cy="576262"/>
          </a:xfrm>
        </p:spPr>
        <p:txBody>
          <a:bodyPr/>
          <a:lstStyle/>
          <a:p>
            <a:pPr eaLnBrk="1" hangingPunct="1"/>
            <a:r>
              <a:rPr lang="en-US" altLang="en-US" dirty="0"/>
              <a:t>Avoidance Algorithms</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الگوریتمهای اجتناب </a:t>
            </a:r>
            <a:endParaRPr lang="en-US" altLang="en-US" dirty="0"/>
          </a:p>
        </p:txBody>
      </p:sp>
      <p:sp>
        <p:nvSpPr>
          <p:cNvPr id="37890" name="Rectangle 3">
            <a:extLst>
              <a:ext uri="{FF2B5EF4-FFF2-40B4-BE49-F238E27FC236}">
                <a16:creationId xmlns:a16="http://schemas.microsoft.com/office/drawing/2014/main" id="{03BE1552-DFDD-4C2D-ABAD-33391FB8DAF6}"/>
              </a:ext>
            </a:extLst>
          </p:cNvPr>
          <p:cNvSpPr>
            <a:spLocks noGrp="1" noChangeArrowheads="1"/>
          </p:cNvSpPr>
          <p:nvPr>
            <p:ph idx="1"/>
          </p:nvPr>
        </p:nvSpPr>
        <p:spPr>
          <a:xfrm>
            <a:off x="467591" y="1171575"/>
            <a:ext cx="8468591" cy="4483100"/>
          </a:xfrm>
        </p:spPr>
        <p:txBody>
          <a:bodyPr/>
          <a:lstStyle/>
          <a:p>
            <a:pPr marL="0" marR="0" algn="r" rtl="1">
              <a:lnSpc>
                <a:spcPct val="107000"/>
              </a:lnSpc>
              <a:spcBef>
                <a:spcPts val="0"/>
              </a:spcBef>
              <a:spcAft>
                <a:spcPts val="800"/>
              </a:spcAft>
            </a:pP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یک</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نمونه از یک نوع منبع</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برای نشان دادن تخصیص منابع از یک نمودار تخصیص منابع استفاده کنید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چند</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ین</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نمونه</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از یک نوع منبع</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از الگوریتم بانکدار</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(Banker's Algorithm)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استفاده کنید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62E1847-7FBC-4E3E-907B-AD5F78E08F0D}"/>
              </a:ext>
            </a:extLst>
          </p:cNvPr>
          <p:cNvSpPr>
            <a:spLocks noGrp="1" noChangeArrowheads="1"/>
          </p:cNvSpPr>
          <p:nvPr>
            <p:ph type="title"/>
          </p:nvPr>
        </p:nvSpPr>
        <p:spPr>
          <a:xfrm>
            <a:off x="983989" y="235762"/>
            <a:ext cx="7831138" cy="576262"/>
          </a:xfrm>
        </p:spPr>
        <p:txBody>
          <a:bodyPr/>
          <a:lstStyle/>
          <a:p>
            <a:pPr eaLnBrk="1" hangingPunct="1"/>
            <a:r>
              <a:rPr lang="en-US" altLang="en-US" dirty="0"/>
              <a:t>Resource-Allocation Graph Scheme</a:t>
            </a:r>
          </a:p>
        </p:txBody>
      </p:sp>
      <p:sp>
        <p:nvSpPr>
          <p:cNvPr id="39938" name="Rectangle 3">
            <a:extLst>
              <a:ext uri="{FF2B5EF4-FFF2-40B4-BE49-F238E27FC236}">
                <a16:creationId xmlns:a16="http://schemas.microsoft.com/office/drawing/2014/main" id="{86FC01CE-3998-490A-BDE6-3A6213797806}"/>
              </a:ext>
            </a:extLst>
          </p:cNvPr>
          <p:cNvSpPr>
            <a:spLocks noGrp="1" noChangeArrowheads="1"/>
          </p:cNvSpPr>
          <p:nvPr>
            <p:ph idx="1"/>
          </p:nvPr>
        </p:nvSpPr>
        <p:spPr>
          <a:xfrm>
            <a:off x="311727" y="1155700"/>
            <a:ext cx="8004959" cy="5089236"/>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لبه‌ی ادعا</a:t>
            </a:r>
            <a:r>
              <a:rPr lang="en-US" sz="24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(claim edge):</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جهت‌دار </a:t>
            </a:r>
            <a:r>
              <a:rPr lang="en-US" sz="2400" b="1" dirty="0" err="1">
                <a:effectLst/>
                <a:latin typeface="Courier New" panose="02070309020205020404" pitchFamily="49" charset="0"/>
                <a:ea typeface="Times New Roman" panose="02020603050405020304" pitchFamily="18" charset="0"/>
                <a:cs typeface="B Nazanin" panose="00000400000000000000" pitchFamily="2" charset="-78"/>
              </a:rPr>
              <a:t>Ti</a:t>
            </a:r>
            <a:r>
              <a:rPr lang="en-US" sz="2400" b="1" dirty="0">
                <a:effectLst/>
                <a:latin typeface="Courier New" panose="02070309020205020404" pitchFamily="49" charset="0"/>
                <a:ea typeface="Times New Roman" panose="02020603050405020304" pitchFamily="18" charset="0"/>
                <a:cs typeface="B Nazanin" panose="00000400000000000000" pitchFamily="2" charset="-78"/>
              </a:rPr>
              <a:t> → </a:t>
            </a:r>
            <a:r>
              <a:rPr lang="en-US" sz="2400" b="1" dirty="0" err="1">
                <a:effectLst/>
                <a:latin typeface="Courier New" panose="02070309020205020404" pitchFamily="49" charset="0"/>
                <a:ea typeface="Times New Roman" panose="02020603050405020304" pitchFamily="18" charset="0"/>
                <a:cs typeface="B Nazanin" panose="00000400000000000000" pitchFamily="2" charset="-78"/>
              </a:rPr>
              <a:t>Rj</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نشان می‌دهد که فرآیند </a:t>
            </a:r>
            <a:r>
              <a:rPr lang="en-US" sz="2400" b="1" dirty="0" err="1">
                <a:effectLst/>
                <a:latin typeface="Courier New" panose="02070309020205020404" pitchFamily="49" charset="0"/>
                <a:ea typeface="Times New Roman" panose="02020603050405020304" pitchFamily="18" charset="0"/>
                <a:cs typeface="B Nazanin" panose="00000400000000000000" pitchFamily="2" charset="-78"/>
              </a:rPr>
              <a:t>Tj</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ممکن است منبع </a:t>
            </a:r>
            <a:r>
              <a:rPr lang="en-US" sz="2400" b="1" dirty="0" err="1">
                <a:effectLst/>
                <a:latin typeface="Courier New" panose="02070309020205020404" pitchFamily="49" charset="0"/>
                <a:ea typeface="Times New Roman" panose="02020603050405020304" pitchFamily="18" charset="0"/>
                <a:cs typeface="B Nazanin" panose="00000400000000000000" pitchFamily="2" charset="-78"/>
              </a:rPr>
              <a:t>Rj</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درآینده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درخواست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لبه با خط چین نمایش داده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تبدیل لبه‌ی ادعا به لبه‌ی درخواست</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یک رشته منبعی را درخواست می‌کند، لبه‌ی ادعا به لبه‌ی درخواست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(request edge)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تبدیل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تبدیل لبه‌ی درخواست به لبه‌ی انتساب</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زمانی که منبع به رشته اختصاص یابد، لبه‌ی درخواست به لبه‌ی انتساب</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(assignment edge)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تبدیل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خط کامل نشان‌داده ‌می‌شود.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بازگشت لبه‌ی انتساب به لبه‌ی ادعا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منبعی توسط یک رشته آزاد می‌شود، لبه‌ی انتساب دوباره به لبه‌ی ادعا تبدیل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منابع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باید قبلًا در سیستم ادعا شوند</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(claimed a priori)</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69641F8-B5ED-4701-ADC4-AF8830265D8A}"/>
              </a:ext>
            </a:extLst>
          </p:cNvPr>
          <p:cNvSpPr>
            <a:spLocks noGrp="1" noChangeArrowheads="1"/>
          </p:cNvSpPr>
          <p:nvPr>
            <p:ph type="title"/>
          </p:nvPr>
        </p:nvSpPr>
        <p:spPr>
          <a:xfrm>
            <a:off x="564079" y="355636"/>
            <a:ext cx="8224837" cy="457200"/>
          </a:xfrm>
        </p:spPr>
        <p:txBody>
          <a:bodyPr/>
          <a:lstStyle/>
          <a:p>
            <a:pPr eaLnBrk="1" hangingPunct="1"/>
            <a:r>
              <a:rPr lang="en-US" altLang="en-US" dirty="0"/>
              <a:t>Resource-Allocation Graph</a:t>
            </a:r>
          </a:p>
        </p:txBody>
      </p:sp>
      <p:pic>
        <p:nvPicPr>
          <p:cNvPr id="41986" name="Picture 1">
            <a:extLst>
              <a:ext uri="{FF2B5EF4-FFF2-40B4-BE49-F238E27FC236}">
                <a16:creationId xmlns:a16="http://schemas.microsoft.com/office/drawing/2014/main" id="{971D754B-5ADF-443C-9EFE-EC7015D91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079" y="1465258"/>
            <a:ext cx="36623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E229F04-A194-4380-9524-09906D3CF11E}"/>
              </a:ext>
            </a:extLst>
          </p:cNvPr>
          <p:cNvGrpSpPr/>
          <p:nvPr/>
        </p:nvGrpSpPr>
        <p:grpSpPr>
          <a:xfrm>
            <a:off x="4613564" y="1344609"/>
            <a:ext cx="4878532" cy="4568892"/>
            <a:chOff x="4613564" y="1344609"/>
            <a:chExt cx="4878532" cy="4568892"/>
          </a:xfrm>
        </p:grpSpPr>
        <p:pic>
          <p:nvPicPr>
            <p:cNvPr id="4" name="Picture 1">
              <a:extLst>
                <a:ext uri="{FF2B5EF4-FFF2-40B4-BE49-F238E27FC236}">
                  <a16:creationId xmlns:a16="http://schemas.microsoft.com/office/drawing/2014/main" id="{1203D285-28BD-4B90-B41B-467E1355E3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6841" y="1344609"/>
              <a:ext cx="39020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5996789-B12B-47BD-AB55-AE205FA847C3}"/>
                </a:ext>
              </a:extLst>
            </p:cNvPr>
            <p:cNvSpPr txBox="1"/>
            <p:nvPr/>
          </p:nvSpPr>
          <p:spPr>
            <a:xfrm>
              <a:off x="4613564" y="5513391"/>
              <a:ext cx="4878532" cy="400110"/>
            </a:xfrm>
            <a:prstGeom prst="rect">
              <a:avLst/>
            </a:prstGeom>
            <a:noFill/>
          </p:spPr>
          <p:txBody>
            <a:bodyPr wrap="square">
              <a:spAutoFit/>
            </a:bodyPr>
            <a:lstStyle/>
            <a:p>
              <a:pPr algn="ctr"/>
              <a:r>
                <a:rPr lang="fa-IR" altLang="en-US" sz="2000" dirty="0">
                  <a:cs typeface="B Nazanin" panose="00000400000000000000" pitchFamily="2" charset="-78"/>
                </a:rPr>
                <a:t>وضعیت ناامن در نمودار تخصیص منابع</a:t>
              </a:r>
              <a:endParaRPr lang="en-US" sz="2000" dirty="0">
                <a:cs typeface="B Nazanin" panose="00000400000000000000" pitchFamily="2" charset="-78"/>
              </a:endParaRPr>
            </a:p>
          </p:txBody>
        </p:sp>
        <p:sp>
          <p:nvSpPr>
            <p:cNvPr id="8" name="TextBox 7">
              <a:extLst>
                <a:ext uri="{FF2B5EF4-FFF2-40B4-BE49-F238E27FC236}">
                  <a16:creationId xmlns:a16="http://schemas.microsoft.com/office/drawing/2014/main" id="{D08B5852-9AE6-43BB-9E41-6EE362E8B8B8}"/>
                </a:ext>
              </a:extLst>
            </p:cNvPr>
            <p:cNvSpPr txBox="1"/>
            <p:nvPr/>
          </p:nvSpPr>
          <p:spPr>
            <a:xfrm>
              <a:off x="7655502" y="3961307"/>
              <a:ext cx="1654752" cy="369332"/>
            </a:xfrm>
            <a:prstGeom prst="rect">
              <a:avLst/>
            </a:prstGeom>
            <a:noFill/>
          </p:spPr>
          <p:txBody>
            <a:bodyPr wrap="square">
              <a:spAutoFit/>
            </a:bodyPr>
            <a:lstStyle/>
            <a:p>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لبه‌ی انتساب</a:t>
              </a:r>
              <a:endParaRPr lang="en-US" dirty="0"/>
            </a:p>
          </p:txBody>
        </p:sp>
      </p:grpSp>
      <p:sp>
        <p:nvSpPr>
          <p:cNvPr id="9" name="TextBox 8">
            <a:extLst>
              <a:ext uri="{FF2B5EF4-FFF2-40B4-BE49-F238E27FC236}">
                <a16:creationId xmlns:a16="http://schemas.microsoft.com/office/drawing/2014/main" id="{57BC31E2-D5AB-40E6-98CF-65C768746670}"/>
              </a:ext>
            </a:extLst>
          </p:cNvPr>
          <p:cNvSpPr txBox="1"/>
          <p:nvPr/>
        </p:nvSpPr>
        <p:spPr>
          <a:xfrm>
            <a:off x="3232089" y="3961307"/>
            <a:ext cx="1133414" cy="369332"/>
          </a:xfrm>
          <a:prstGeom prst="rect">
            <a:avLst/>
          </a:prstGeom>
          <a:noFill/>
        </p:spPr>
        <p:txBody>
          <a:bodyPr wrap="square">
            <a:spAutoFit/>
          </a:bodyPr>
          <a:lstStyle/>
          <a:p>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لبه‌ی </a:t>
            </a: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ادعا</a:t>
            </a:r>
            <a:endParaRPr lang="en-US" dirty="0"/>
          </a:p>
        </p:txBody>
      </p:sp>
      <p:sp>
        <p:nvSpPr>
          <p:cNvPr id="12" name="TextBox 11">
            <a:extLst>
              <a:ext uri="{FF2B5EF4-FFF2-40B4-BE49-F238E27FC236}">
                <a16:creationId xmlns:a16="http://schemas.microsoft.com/office/drawing/2014/main" id="{43784EB2-55F6-42F4-8480-15A3EFC2A18E}"/>
              </a:ext>
            </a:extLst>
          </p:cNvPr>
          <p:cNvSpPr txBox="1"/>
          <p:nvPr/>
        </p:nvSpPr>
        <p:spPr>
          <a:xfrm>
            <a:off x="355083" y="5157783"/>
            <a:ext cx="4092225" cy="1323439"/>
          </a:xfrm>
          <a:prstGeom prst="rect">
            <a:avLst/>
          </a:prstGeom>
          <a:noFill/>
        </p:spPr>
        <p:txBody>
          <a:bodyPr wrap="square">
            <a:spAutoFit/>
          </a:bodyPr>
          <a:lstStyle/>
          <a:p>
            <a:pPr algn="r" rtl="1"/>
            <a:r>
              <a:rPr lang="en-US" sz="2000" dirty="0" err="1">
                <a:cs typeface="B Nazanin" panose="00000400000000000000" pitchFamily="2" charset="-78"/>
              </a:rPr>
              <a:t>فرض</a:t>
            </a:r>
            <a:r>
              <a:rPr lang="en-US" sz="2000" dirty="0">
                <a:cs typeface="B Nazanin" panose="00000400000000000000" pitchFamily="2" charset="-78"/>
              </a:rPr>
              <a:t> </a:t>
            </a:r>
            <a:r>
              <a:rPr lang="en-US" sz="2000" dirty="0" err="1">
                <a:cs typeface="B Nazanin" panose="00000400000000000000" pitchFamily="2" charset="-78"/>
              </a:rPr>
              <a:t>کنید</a:t>
            </a:r>
            <a:r>
              <a:rPr lang="en-US" sz="2000" dirty="0">
                <a:cs typeface="B Nazanin" panose="00000400000000000000" pitchFamily="2" charset="-78"/>
              </a:rPr>
              <a:t> </a:t>
            </a:r>
            <a:r>
              <a:rPr lang="en-US" sz="2000" dirty="0" err="1">
                <a:cs typeface="B Nazanin" panose="00000400000000000000" pitchFamily="2" charset="-78"/>
              </a:rPr>
              <a:t>که</a:t>
            </a:r>
            <a:r>
              <a:rPr lang="en-US" sz="2000" dirty="0">
                <a:cs typeface="B Nazanin" panose="00000400000000000000" pitchFamily="2" charset="-78"/>
              </a:rPr>
              <a:t> T2 </a:t>
            </a:r>
            <a:r>
              <a:rPr lang="fa-IR" sz="2000" dirty="0">
                <a:cs typeface="B Nazanin" panose="00000400000000000000" pitchFamily="2" charset="-78"/>
              </a:rPr>
              <a:t> درخواست</a:t>
            </a:r>
            <a:r>
              <a:rPr lang="en-US" sz="2000" dirty="0">
                <a:cs typeface="B Nazanin" panose="00000400000000000000" pitchFamily="2" charset="-78"/>
              </a:rPr>
              <a:t>R2 </a:t>
            </a:r>
            <a:r>
              <a:rPr lang="en-US" sz="2000" dirty="0" err="1">
                <a:cs typeface="B Nazanin" panose="00000400000000000000" pitchFamily="2" charset="-78"/>
              </a:rPr>
              <a:t>را</a:t>
            </a:r>
            <a:r>
              <a:rPr lang="en-US" sz="2000" dirty="0">
                <a:cs typeface="B Nazanin" panose="00000400000000000000" pitchFamily="2" charset="-78"/>
              </a:rPr>
              <a:t> </a:t>
            </a:r>
            <a:r>
              <a:rPr lang="en-US" sz="2000" dirty="0" err="1">
                <a:cs typeface="B Nazanin" panose="00000400000000000000" pitchFamily="2" charset="-78"/>
              </a:rPr>
              <a:t>می</a:t>
            </a:r>
            <a:r>
              <a:rPr lang="en-US" sz="2000" dirty="0">
                <a:cs typeface="B Nazanin" panose="00000400000000000000" pitchFamily="2" charset="-78"/>
              </a:rPr>
              <a:t> </a:t>
            </a:r>
            <a:r>
              <a:rPr lang="en-US" sz="2000" dirty="0" err="1">
                <a:cs typeface="B Nazanin" panose="00000400000000000000" pitchFamily="2" charset="-78"/>
              </a:rPr>
              <a:t>کند</a:t>
            </a:r>
            <a:r>
              <a:rPr lang="en-US" sz="2000" dirty="0">
                <a:cs typeface="B Nazanin" panose="00000400000000000000" pitchFamily="2" charset="-78"/>
              </a:rPr>
              <a:t>. </a:t>
            </a:r>
            <a:r>
              <a:rPr lang="en-US" sz="2000" dirty="0" err="1">
                <a:cs typeface="B Nazanin" panose="00000400000000000000" pitchFamily="2" charset="-78"/>
              </a:rPr>
              <a:t>اگرچه</a:t>
            </a:r>
            <a:r>
              <a:rPr lang="en-US" sz="2000" dirty="0">
                <a:cs typeface="B Nazanin" panose="00000400000000000000" pitchFamily="2" charset="-78"/>
              </a:rPr>
              <a:t> R2 </a:t>
            </a:r>
            <a:r>
              <a:rPr lang="en-US" sz="2000" dirty="0" err="1">
                <a:cs typeface="B Nazanin" panose="00000400000000000000" pitchFamily="2" charset="-78"/>
              </a:rPr>
              <a:t>در</a:t>
            </a:r>
            <a:r>
              <a:rPr lang="en-US" sz="2000" dirty="0">
                <a:cs typeface="B Nazanin" panose="00000400000000000000" pitchFamily="2" charset="-78"/>
              </a:rPr>
              <a:t> </a:t>
            </a:r>
            <a:r>
              <a:rPr lang="en-US" sz="2000" dirty="0" err="1">
                <a:cs typeface="B Nazanin" panose="00000400000000000000" pitchFamily="2" charset="-78"/>
              </a:rPr>
              <a:t>حال</a:t>
            </a:r>
            <a:r>
              <a:rPr lang="en-US" sz="2000" dirty="0">
                <a:cs typeface="B Nazanin" panose="00000400000000000000" pitchFamily="2" charset="-78"/>
              </a:rPr>
              <a:t> </a:t>
            </a:r>
            <a:r>
              <a:rPr lang="en-US" sz="2000" dirty="0" err="1">
                <a:cs typeface="B Nazanin" panose="00000400000000000000" pitchFamily="2" charset="-78"/>
              </a:rPr>
              <a:t>حاضر</a:t>
            </a:r>
            <a:r>
              <a:rPr lang="en-US" sz="2000" dirty="0">
                <a:cs typeface="B Nazanin" panose="00000400000000000000" pitchFamily="2" charset="-78"/>
              </a:rPr>
              <a:t> </a:t>
            </a:r>
            <a:r>
              <a:rPr lang="fa-IR" sz="2000" dirty="0">
                <a:cs typeface="B Nazanin" panose="00000400000000000000" pitchFamily="2" charset="-78"/>
              </a:rPr>
              <a:t>آزاد</a:t>
            </a:r>
            <a:r>
              <a:rPr lang="en-US" sz="2000" dirty="0">
                <a:cs typeface="B Nazanin" panose="00000400000000000000" pitchFamily="2" charset="-78"/>
              </a:rPr>
              <a:t> </a:t>
            </a:r>
            <a:r>
              <a:rPr lang="en-US" sz="2000" dirty="0" err="1">
                <a:cs typeface="B Nazanin" panose="00000400000000000000" pitchFamily="2" charset="-78"/>
              </a:rPr>
              <a:t>است</a:t>
            </a:r>
            <a:r>
              <a:rPr lang="en-US" sz="2000" dirty="0">
                <a:cs typeface="B Nazanin" panose="00000400000000000000" pitchFamily="2" charset="-78"/>
              </a:rPr>
              <a:t>، </a:t>
            </a:r>
            <a:r>
              <a:rPr lang="en-US" sz="2000" dirty="0" err="1">
                <a:cs typeface="B Nazanin" panose="00000400000000000000" pitchFamily="2" charset="-78"/>
              </a:rPr>
              <a:t>نمی‌توانیم</a:t>
            </a:r>
            <a:r>
              <a:rPr lang="en-US" sz="2000" dirty="0">
                <a:cs typeface="B Nazanin" panose="00000400000000000000" pitchFamily="2" charset="-78"/>
              </a:rPr>
              <a:t> </a:t>
            </a:r>
            <a:r>
              <a:rPr lang="en-US" sz="2000" dirty="0" err="1">
                <a:cs typeface="B Nazanin" panose="00000400000000000000" pitchFamily="2" charset="-78"/>
              </a:rPr>
              <a:t>آن</a:t>
            </a:r>
            <a:r>
              <a:rPr lang="en-US" sz="2000" dirty="0">
                <a:cs typeface="B Nazanin" panose="00000400000000000000" pitchFamily="2" charset="-78"/>
              </a:rPr>
              <a:t> </a:t>
            </a:r>
            <a:r>
              <a:rPr lang="en-US" sz="2000" dirty="0" err="1">
                <a:cs typeface="B Nazanin" panose="00000400000000000000" pitchFamily="2" charset="-78"/>
              </a:rPr>
              <a:t>را</a:t>
            </a:r>
            <a:r>
              <a:rPr lang="en-US" sz="2000" dirty="0">
                <a:cs typeface="B Nazanin" panose="00000400000000000000" pitchFamily="2" charset="-78"/>
              </a:rPr>
              <a:t> </a:t>
            </a:r>
            <a:r>
              <a:rPr lang="en-US" sz="2000" dirty="0" err="1">
                <a:cs typeface="B Nazanin" panose="00000400000000000000" pitchFamily="2" charset="-78"/>
              </a:rPr>
              <a:t>به</a:t>
            </a:r>
            <a:r>
              <a:rPr lang="en-US" sz="2000" dirty="0">
                <a:cs typeface="B Nazanin" panose="00000400000000000000" pitchFamily="2" charset="-78"/>
              </a:rPr>
              <a:t> T2 </a:t>
            </a:r>
            <a:r>
              <a:rPr lang="en-US" sz="2000" dirty="0" err="1">
                <a:cs typeface="B Nazanin" panose="00000400000000000000" pitchFamily="2" charset="-78"/>
              </a:rPr>
              <a:t>اختصاص</a:t>
            </a:r>
            <a:r>
              <a:rPr lang="en-US" sz="2000" dirty="0">
                <a:cs typeface="B Nazanin" panose="00000400000000000000" pitchFamily="2" charset="-78"/>
              </a:rPr>
              <a:t> </a:t>
            </a:r>
            <a:r>
              <a:rPr lang="en-US" sz="2000" dirty="0" err="1">
                <a:cs typeface="B Nazanin" panose="00000400000000000000" pitchFamily="2" charset="-78"/>
              </a:rPr>
              <a:t>دهیم</a:t>
            </a:r>
            <a:r>
              <a:rPr lang="en-US" sz="2000" dirty="0">
                <a:cs typeface="B Nazanin" panose="00000400000000000000" pitchFamily="2" charset="-78"/>
              </a:rPr>
              <a:t>، </a:t>
            </a:r>
            <a:r>
              <a:rPr lang="en-US" sz="2000" dirty="0" err="1">
                <a:cs typeface="B Nazanin" panose="00000400000000000000" pitchFamily="2" charset="-78"/>
              </a:rPr>
              <a:t>زیرا</a:t>
            </a:r>
            <a:r>
              <a:rPr lang="en-US" sz="2000" dirty="0">
                <a:cs typeface="B Nazanin" panose="00000400000000000000" pitchFamily="2" charset="-78"/>
              </a:rPr>
              <a:t> </a:t>
            </a:r>
            <a:r>
              <a:rPr lang="en-US" sz="2000" dirty="0" err="1">
                <a:cs typeface="B Nazanin" panose="00000400000000000000" pitchFamily="2" charset="-78"/>
              </a:rPr>
              <a:t>این</a:t>
            </a:r>
            <a:r>
              <a:rPr lang="en-US" sz="2000" dirty="0">
                <a:cs typeface="B Nazanin" panose="00000400000000000000" pitchFamily="2" charset="-78"/>
              </a:rPr>
              <a:t> </a:t>
            </a:r>
            <a:r>
              <a:rPr lang="en-US" sz="2000" dirty="0" err="1">
                <a:cs typeface="B Nazanin" panose="00000400000000000000" pitchFamily="2" charset="-78"/>
              </a:rPr>
              <a:t>عمل</a:t>
            </a:r>
            <a:r>
              <a:rPr lang="en-US" sz="2000" dirty="0">
                <a:cs typeface="B Nazanin" panose="00000400000000000000" pitchFamily="2" charset="-78"/>
              </a:rPr>
              <a:t> </a:t>
            </a:r>
            <a:r>
              <a:rPr lang="en-US" sz="2000" dirty="0" err="1">
                <a:cs typeface="B Nazanin" panose="00000400000000000000" pitchFamily="2" charset="-78"/>
              </a:rPr>
              <a:t>یک</a:t>
            </a:r>
            <a:r>
              <a:rPr lang="en-US" sz="2000" dirty="0">
                <a:cs typeface="B Nazanin" panose="00000400000000000000" pitchFamily="2" charset="-78"/>
              </a:rPr>
              <a:t> </a:t>
            </a:r>
            <a:r>
              <a:rPr lang="en-US" sz="2000" dirty="0" err="1">
                <a:cs typeface="B Nazanin" panose="00000400000000000000" pitchFamily="2" charset="-78"/>
              </a:rPr>
              <a:t>چرخه</a:t>
            </a:r>
            <a:r>
              <a:rPr lang="en-US" sz="2000" dirty="0">
                <a:cs typeface="B Nazanin" panose="00000400000000000000" pitchFamily="2" charset="-78"/>
              </a:rPr>
              <a:t> </a:t>
            </a:r>
            <a:r>
              <a:rPr lang="en-US" sz="2000" dirty="0" err="1">
                <a:cs typeface="B Nazanin" panose="00000400000000000000" pitchFamily="2" charset="-78"/>
              </a:rPr>
              <a:t>در</a:t>
            </a:r>
            <a:r>
              <a:rPr lang="en-US" sz="2000" dirty="0">
                <a:cs typeface="B Nazanin" panose="00000400000000000000" pitchFamily="2" charset="-78"/>
              </a:rPr>
              <a:t> </a:t>
            </a:r>
            <a:r>
              <a:rPr lang="en-US" sz="2000" dirty="0" err="1">
                <a:cs typeface="B Nazanin" panose="00000400000000000000" pitchFamily="2" charset="-78"/>
              </a:rPr>
              <a:t>نمودار</a:t>
            </a:r>
            <a:r>
              <a:rPr lang="en-US" sz="2000" dirty="0">
                <a:cs typeface="B Nazanin" panose="00000400000000000000" pitchFamily="2" charset="-78"/>
              </a:rPr>
              <a:t> </a:t>
            </a:r>
            <a:r>
              <a:rPr lang="en-US" sz="2000" dirty="0" err="1">
                <a:cs typeface="B Nazanin" panose="00000400000000000000" pitchFamily="2" charset="-78"/>
              </a:rPr>
              <a:t>ایجاد</a:t>
            </a:r>
            <a:r>
              <a:rPr lang="en-US" sz="2000" dirty="0">
                <a:cs typeface="B Nazanin" panose="00000400000000000000" pitchFamily="2" charset="-78"/>
              </a:rPr>
              <a:t> </a:t>
            </a:r>
            <a:r>
              <a:rPr lang="en-US" sz="2000" dirty="0" err="1">
                <a:cs typeface="B Nazanin" panose="00000400000000000000" pitchFamily="2" charset="-78"/>
              </a:rPr>
              <a:t>می‌کند</a:t>
            </a:r>
            <a:r>
              <a:rPr lang="en-US" sz="2000" dirty="0">
                <a:cs typeface="B Nazanin" panose="00000400000000000000"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0FB8F846-16AC-4967-ACDC-17AEF923DCDF}"/>
              </a:ext>
            </a:extLst>
          </p:cNvPr>
          <p:cNvSpPr>
            <a:spLocks noGrp="1" noChangeArrowheads="1"/>
          </p:cNvSpPr>
          <p:nvPr>
            <p:ph type="title"/>
          </p:nvPr>
        </p:nvSpPr>
        <p:spPr>
          <a:xfrm>
            <a:off x="1032747" y="234792"/>
            <a:ext cx="7656512" cy="576262"/>
          </a:xfrm>
        </p:spPr>
        <p:txBody>
          <a:bodyPr/>
          <a:lstStyle/>
          <a:p>
            <a:pPr eaLnBrk="1" hangingPunct="1"/>
            <a:r>
              <a:rPr lang="en-US" altLang="en-US" dirty="0"/>
              <a:t>Resource-Allocation Graph Algorithm</a:t>
            </a:r>
          </a:p>
        </p:txBody>
      </p:sp>
      <p:sp>
        <p:nvSpPr>
          <p:cNvPr id="46082" name="Rectangle 3">
            <a:extLst>
              <a:ext uri="{FF2B5EF4-FFF2-40B4-BE49-F238E27FC236}">
                <a16:creationId xmlns:a16="http://schemas.microsoft.com/office/drawing/2014/main" id="{0A7AE779-FF63-41A9-B5BD-D519561ABD9E}"/>
              </a:ext>
            </a:extLst>
          </p:cNvPr>
          <p:cNvSpPr>
            <a:spLocks noGrp="1" noChangeArrowheads="1"/>
          </p:cNvSpPr>
          <p:nvPr>
            <p:ph idx="1"/>
          </p:nvPr>
        </p:nvSpPr>
        <p:spPr>
          <a:xfrm>
            <a:off x="332510" y="1187450"/>
            <a:ext cx="8468590" cy="4303713"/>
          </a:xfrm>
        </p:spPr>
        <p:txBody>
          <a:bodyPr/>
          <a:lstStyle/>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فرض کنید که رشته‌ی </a:t>
            </a:r>
            <a:r>
              <a:rPr lang="en-US" sz="3200" dirty="0" err="1">
                <a:effectLst/>
                <a:latin typeface="Courier New" panose="02070309020205020404" pitchFamily="49" charset="0"/>
                <a:ea typeface="Times New Roman" panose="02020603050405020304" pitchFamily="18" charset="0"/>
                <a:cs typeface="B Nazanin" panose="00000400000000000000" pitchFamily="2" charset="-78"/>
              </a:rPr>
              <a:t>Ti</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درخواست یک منبع </a:t>
            </a:r>
            <a:r>
              <a:rPr lang="en-US" sz="3200" dirty="0" err="1">
                <a:effectLst/>
                <a:latin typeface="Courier New" panose="02070309020205020404" pitchFamily="49" charset="0"/>
                <a:ea typeface="Times New Roman" panose="02020603050405020304" pitchFamily="18" charset="0"/>
                <a:cs typeface="B Nazanin" panose="00000400000000000000" pitchFamily="2" charset="-78"/>
              </a:rPr>
              <a:t>Rj</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را می‌کند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این درخواست تنها در صورتی قابل اعطا است که تبدیل لبه‌ی درخواست به لبه‌ی انتساب منجر به ایجاد </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چرخه</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 در نمودار تخصیص منابع نشود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29A3144D-3E55-44DD-99C2-5A8149921420}"/>
              </a:ext>
            </a:extLst>
          </p:cNvPr>
          <p:cNvSpPr>
            <a:spLocks noGrp="1" noChangeArrowheads="1"/>
          </p:cNvSpPr>
          <p:nvPr>
            <p:ph type="title"/>
          </p:nvPr>
        </p:nvSpPr>
        <p:spPr>
          <a:xfrm>
            <a:off x="914400" y="238549"/>
            <a:ext cx="7772400" cy="576262"/>
          </a:xfrm>
        </p:spPr>
        <p:txBody>
          <a:bodyPr/>
          <a:lstStyle/>
          <a:p>
            <a:pPr eaLnBrk="1" hangingPunct="1"/>
            <a:r>
              <a:rPr lang="en-US" altLang="en-US" dirty="0"/>
              <a:t>Banker’s Algorithm</a:t>
            </a:r>
            <a:r>
              <a:rPr lang="ar-SA" sz="3200" dirty="0">
                <a:latin typeface="Times New Roman" panose="02020603050405020304" pitchFamily="18" charset="0"/>
                <a:cs typeface="B Nazanin" panose="00000400000000000000" pitchFamily="2" charset="-78"/>
              </a:rPr>
              <a:t> </a:t>
            </a:r>
            <a:r>
              <a:rPr lang="fa-IR" sz="3200" dirty="0">
                <a:latin typeface="Times New Roman" panose="02020603050405020304" pitchFamily="18" charset="0"/>
                <a:cs typeface="B Nazanin" panose="00000400000000000000" pitchFamily="2" charset="-78"/>
              </a:rPr>
              <a:t>الگوریتم بانکدار </a:t>
            </a:r>
            <a:endParaRPr lang="en-US" altLang="en-US" dirty="0"/>
          </a:p>
        </p:txBody>
      </p:sp>
      <p:sp>
        <p:nvSpPr>
          <p:cNvPr id="48130" name="Rectangle 3">
            <a:extLst>
              <a:ext uri="{FF2B5EF4-FFF2-40B4-BE49-F238E27FC236}">
                <a16:creationId xmlns:a16="http://schemas.microsoft.com/office/drawing/2014/main" id="{D051B137-35A8-4BCD-B97B-829EA95E2680}"/>
              </a:ext>
            </a:extLst>
          </p:cNvPr>
          <p:cNvSpPr>
            <a:spLocks noGrp="1" noChangeArrowheads="1"/>
          </p:cNvSpPr>
          <p:nvPr>
            <p:ph idx="1"/>
          </p:nvPr>
        </p:nvSpPr>
        <p:spPr>
          <a:xfrm>
            <a:off x="488373" y="1128713"/>
            <a:ext cx="8077129" cy="4679805"/>
          </a:xfrm>
        </p:spPr>
        <p:txBody>
          <a:bodyPr/>
          <a:lstStyle/>
          <a:p>
            <a:pPr marL="0" marR="0" algn="r" rtl="1">
              <a:lnSpc>
                <a:spcPct val="107000"/>
              </a:lnSpc>
              <a:spcBef>
                <a:spcPts val="0"/>
              </a:spcBef>
              <a:spcAft>
                <a:spcPts val="800"/>
              </a:spcAft>
            </a:pPr>
            <a:r>
              <a:rPr lang="ar-SA" sz="3200" dirty="0">
                <a:latin typeface="Times New Roman" panose="02020603050405020304" pitchFamily="18" charset="0"/>
                <a:cs typeface="B Nazanin" panose="00000400000000000000" pitchFamily="2" charset="-78"/>
              </a:rPr>
              <a:t>چند نمونه‌ای از منابع</a:t>
            </a:r>
            <a:r>
              <a:rPr lang="fa-IR" sz="3200" dirty="0">
                <a:latin typeface="Times New Roman" panose="02020603050405020304" pitchFamily="18" charset="0"/>
                <a:cs typeface="B Nazanin" panose="00000400000000000000" pitchFamily="2" charset="-78"/>
              </a:rPr>
              <a:t> وجود دارد.</a:t>
            </a:r>
          </a:p>
          <a:p>
            <a:pPr marL="0" marR="0" algn="r" rtl="1">
              <a:lnSpc>
                <a:spcPct val="107000"/>
              </a:lnSpc>
              <a:spcBef>
                <a:spcPts val="0"/>
              </a:spcBef>
              <a:spcAft>
                <a:spcPts val="800"/>
              </a:spcAft>
            </a:pPr>
            <a:r>
              <a:rPr lang="ar-SA" sz="3200" dirty="0">
                <a:latin typeface="Times New Roman" panose="02020603050405020304" pitchFamily="18" charset="0"/>
                <a:cs typeface="B Nazanin" panose="00000400000000000000" pitchFamily="2" charset="-78"/>
              </a:rPr>
              <a:t>هر رشته باید از قبل حداکثر استفاده </a:t>
            </a:r>
            <a:r>
              <a:rPr lang="fa-IR" sz="3200" dirty="0">
                <a:latin typeface="Times New Roman" panose="02020603050405020304" pitchFamily="18" charset="0"/>
                <a:cs typeface="B Nazanin" panose="00000400000000000000" pitchFamily="2" charset="-78"/>
              </a:rPr>
              <a:t>از منابع </a:t>
            </a:r>
            <a:r>
              <a:rPr lang="ar-SA" sz="3200" dirty="0">
                <a:latin typeface="Times New Roman" panose="02020603050405020304" pitchFamily="18" charset="0"/>
                <a:cs typeface="B Nazanin" panose="00000400000000000000" pitchFamily="2" charset="-78"/>
              </a:rPr>
              <a:t>را ادعا کند</a:t>
            </a:r>
            <a:r>
              <a:rPr lang="en-US" sz="3200" dirty="0">
                <a:latin typeface="Times New Roman" panose="02020603050405020304" pitchFamily="18" charset="0"/>
                <a:cs typeface="B Nazanin" panose="00000400000000000000" pitchFamily="2" charset="-78"/>
              </a:rPr>
              <a:t> </a:t>
            </a:r>
            <a:endParaRPr lang="fa-IR" sz="3200" dirty="0">
              <a:latin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latin typeface="Times New Roman" panose="02020603050405020304" pitchFamily="18" charset="0"/>
                <a:cs typeface="B Nazanin" panose="00000400000000000000" pitchFamily="2" charset="-78"/>
              </a:rPr>
              <a:t>هنگامی که یک رشته درخواستی برای یک منبع ارسال می‌کند، ممکن است مجبور به انتظار شود</a:t>
            </a:r>
            <a:r>
              <a:rPr lang="en-US" sz="3200" dirty="0">
                <a:latin typeface="Times New Roman" panose="02020603050405020304" pitchFamily="18" charset="0"/>
                <a:cs typeface="B Nazanin" panose="00000400000000000000" pitchFamily="2" charset="-78"/>
              </a:rPr>
              <a:t> (wait).</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latin typeface="Times New Roman" panose="02020603050405020304" pitchFamily="18" charset="0"/>
                <a:cs typeface="B Nazanin" panose="00000400000000000000" pitchFamily="2" charset="-78"/>
              </a:rPr>
              <a:t>زمانی که یک رشته تمام منابع مورد نیاز خود را به دست آورد، باید آن‌ها را در مدت زمان محدودی برگرداند</a:t>
            </a:r>
            <a:r>
              <a:rPr lang="fa-IR" sz="3200" dirty="0">
                <a:latin typeface="Times New Roman" panose="02020603050405020304" pitchFamily="18" charset="0"/>
                <a:cs typeface="B Nazanin" panose="00000400000000000000" pitchFamily="2" charset="-78"/>
              </a:rPr>
              <a:t>.</a:t>
            </a:r>
            <a:endParaRPr lang="en-US" altLang="en-US" sz="3200" dirty="0">
              <a:latin typeface="Times New Roman" panose="02020603050405020304" pitchFamily="18" charset="0"/>
              <a:cs typeface="B Nazanin" panose="00000400000000000000"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7FA0DF4-BE04-4A21-8DF8-1258C2593E40}"/>
              </a:ext>
            </a:extLst>
          </p:cNvPr>
          <p:cNvSpPr>
            <a:spLocks noGrp="1" noChangeArrowheads="1"/>
          </p:cNvSpPr>
          <p:nvPr>
            <p:ph type="title"/>
          </p:nvPr>
        </p:nvSpPr>
        <p:spPr>
          <a:xfrm>
            <a:off x="1064237" y="383009"/>
            <a:ext cx="7586662" cy="431800"/>
          </a:xfrm>
        </p:spPr>
        <p:txBody>
          <a:bodyPr/>
          <a:lstStyle/>
          <a:p>
            <a:pPr eaLnBrk="1" hangingPunct="1"/>
            <a:r>
              <a:rPr lang="en-US" altLang="en-US" sz="2800" dirty="0"/>
              <a:t>Data Structures for the Banker</a:t>
            </a:r>
            <a:r>
              <a:rPr lang="ja-JP" altLang="en-US" sz="2800" dirty="0"/>
              <a:t>’</a:t>
            </a:r>
            <a:r>
              <a:rPr lang="en-US" altLang="ja-JP" sz="2800" dirty="0"/>
              <a:t>s Algorithm </a:t>
            </a:r>
            <a:endParaRPr lang="en-US" altLang="en-US" sz="2800" dirty="0"/>
          </a:p>
        </p:txBody>
      </p:sp>
      <mc:AlternateContent xmlns:mc="http://schemas.openxmlformats.org/markup-compatibility/2006" xmlns:a14="http://schemas.microsoft.com/office/drawing/2010/main">
        <mc:Choice Requires="a14">
          <p:sp>
            <p:nvSpPr>
              <p:cNvPr id="50178" name="Rectangle 3">
                <a:extLst>
                  <a:ext uri="{FF2B5EF4-FFF2-40B4-BE49-F238E27FC236}">
                    <a16:creationId xmlns:a16="http://schemas.microsoft.com/office/drawing/2014/main" id="{9D3FB76A-D010-4081-9D81-A9865380F002}"/>
                  </a:ext>
                </a:extLst>
              </p:cNvPr>
              <p:cNvSpPr>
                <a:spLocks noGrp="1" noChangeArrowheads="1"/>
              </p:cNvSpPr>
              <p:nvPr>
                <p:ph idx="1"/>
              </p:nvPr>
            </p:nvSpPr>
            <p:spPr>
              <a:xfrm>
                <a:off x="316992" y="1654174"/>
                <a:ext cx="8536063" cy="4884801"/>
              </a:xfrm>
            </p:spPr>
            <p:txBody>
              <a:bodyPr/>
              <a:lstStyle/>
              <a:p>
                <a:pPr algn="r" rtl="1">
                  <a:spcBef>
                    <a:spcPts val="600"/>
                  </a:spcBef>
                  <a:spcAft>
                    <a:spcPts val="800"/>
                  </a:spcAft>
                  <a:tabLst>
                    <a:tab pos="457200" algn="l"/>
                  </a:tabLst>
                </a:pP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بردار </a:t>
                </a:r>
                <a:r>
                  <a:rPr lang="fa-IR" sz="2400" b="1" dirty="0">
                    <a:effectLst/>
                    <a:latin typeface="Calibri" panose="020F0502020204030204" pitchFamily="34" charset="0"/>
                    <a:ea typeface="Calibri" panose="020F0502020204030204" pitchFamily="34" charset="0"/>
                    <a:cs typeface="B Nazanin" panose="00000400000000000000" pitchFamily="2" charset="-78"/>
                  </a:rPr>
                  <a:t>دردسترس </a:t>
                </a:r>
                <a:r>
                  <a:rPr lang="fa-IR" sz="2400" dirty="0">
                    <a:effectLst/>
                    <a:latin typeface="Calibri" panose="020F0502020204030204" pitchFamily="34" charset="0"/>
                    <a:ea typeface="Calibri" panose="020F0502020204030204" pitchFamily="34" charset="0"/>
                    <a:cs typeface="B Nazanin" panose="00000400000000000000" pitchFamily="2" charset="-78"/>
                  </a:rPr>
                  <a:t>یا</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en-US" sz="2400" b="1" dirty="0">
                    <a:latin typeface="Times New Roman" panose="02020603050405020304" pitchFamily="18" charset="0"/>
                    <a:cs typeface="B Nazanin" panose="00000400000000000000" pitchFamily="2" charset="-78"/>
                  </a:rPr>
                  <a:t>Available</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به طول</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m</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اگر </a:t>
                </a:r>
                <a:r>
                  <a:rPr lang="en-US" sz="2400" dirty="0">
                    <a:latin typeface="Times New Roman" panose="02020603050405020304" pitchFamily="18" charset="0"/>
                    <a:cs typeface="B Nazanin" panose="00000400000000000000" pitchFamily="2" charset="-78"/>
                  </a:rPr>
                  <a:t>available[j] = k</a:t>
                </a:r>
                <a:r>
                  <a:rPr lang="ar-SA" sz="2400" dirty="0">
                    <a:latin typeface="Times New Roman" panose="02020603050405020304" pitchFamily="18" charset="0"/>
                    <a:cs typeface="B Nazanin" panose="00000400000000000000" pitchFamily="2" charset="-78"/>
                  </a:rPr>
                  <a:t>، به این معنی است که </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k </a:t>
                </a:r>
                <a:r>
                  <a:rPr lang="ar-SA" sz="2400" dirty="0">
                    <a:latin typeface="Times New Roman" panose="02020603050405020304" pitchFamily="18" charset="0"/>
                    <a:cs typeface="B Nazanin" panose="00000400000000000000" pitchFamily="2" charset="-78"/>
                  </a:rPr>
                  <a:t>نمونه از نوع منبع </a:t>
                </a:r>
                <a14:m>
                  <m:oMath xmlns:m="http://schemas.openxmlformats.org/officeDocument/2006/math">
                    <m:sSub>
                      <m:sSubPr>
                        <m:ctrlPr>
                          <a:rPr lang="en-US" sz="2400" b="0" i="1" dirty="0" smtClean="0">
                            <a:latin typeface="Cambria Math" panose="02040503050406030204" pitchFamily="18" charset="0"/>
                            <a:cs typeface="B Nazanin" panose="00000400000000000000" pitchFamily="2" charset="-78"/>
                          </a:rPr>
                        </m:ctrlPr>
                      </m:sSubPr>
                      <m:e>
                        <m:r>
                          <a:rPr lang="en-US" sz="2400" i="1" dirty="0" smtClean="0">
                            <a:latin typeface="Cambria Math" panose="02040503050406030204" pitchFamily="18" charset="0"/>
                            <a:cs typeface="B Nazanin" panose="00000400000000000000" pitchFamily="2" charset="-78"/>
                          </a:rPr>
                          <m:t>𝑅</m:t>
                        </m:r>
                      </m:e>
                      <m:sub>
                        <m:r>
                          <a:rPr lang="en-US" sz="2400" i="1" dirty="0" smtClean="0">
                            <a:latin typeface="Cambria Math" panose="02040503050406030204" pitchFamily="18" charset="0"/>
                            <a:cs typeface="B Nazanin" panose="00000400000000000000" pitchFamily="2" charset="-78"/>
                          </a:rPr>
                          <m:t>𝑗</m:t>
                        </m:r>
                      </m:sub>
                    </m:sSub>
                  </m:oMath>
                </a14:m>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در دسترس است</a:t>
                </a:r>
                <a:r>
                  <a:rPr lang="en-US" sz="2400" dirty="0">
                    <a:latin typeface="Times New Roman" panose="02020603050405020304" pitchFamily="18" charset="0"/>
                    <a:cs typeface="B Nazanin" panose="00000400000000000000" pitchFamily="2" charset="-78"/>
                  </a:rPr>
                  <a:t>. </a:t>
                </a:r>
              </a:p>
              <a:p>
                <a:pPr algn="r" rtl="1">
                  <a:spcBef>
                    <a:spcPts val="600"/>
                  </a:spcBef>
                  <a:spcAft>
                    <a:spcPts val="0"/>
                  </a:spcAft>
                  <a:tabLst>
                    <a:tab pos="457200" algn="l"/>
                  </a:tabLst>
                </a:pPr>
                <a:r>
                  <a:rPr lang="fa-IR" sz="2400" b="1" dirty="0">
                    <a:latin typeface="Times New Roman" panose="02020603050405020304" pitchFamily="18" charset="0"/>
                    <a:cs typeface="B Nazanin" panose="00000400000000000000" pitchFamily="2" charset="-78"/>
                  </a:rPr>
                  <a:t>ماتریس بیشینه یا </a:t>
                </a:r>
                <a:r>
                  <a:rPr lang="en-US" sz="2400" b="1" dirty="0">
                    <a:latin typeface="Times New Roman" panose="02020603050405020304" pitchFamily="18" charset="0"/>
                    <a:cs typeface="B Nazanin" panose="00000400000000000000" pitchFamily="2" charset="-78"/>
                  </a:rPr>
                  <a:t>  Max</a:t>
                </a:r>
                <a:r>
                  <a:rPr lang="fa-IR" sz="2400" b="1" dirty="0">
                    <a:latin typeface="Times New Roman" panose="02020603050405020304" pitchFamily="18" charset="0"/>
                    <a:cs typeface="B Nazanin" panose="00000400000000000000" pitchFamily="2" charset="-78"/>
                  </a:rPr>
                  <a:t>:</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ماتریس </a:t>
                </a:r>
                <a:r>
                  <a:rPr lang="en-US" altLang="en-US" sz="2400" i="1" dirty="0"/>
                  <a:t>n </a:t>
                </a:r>
                <a:r>
                  <a:rPr lang="en-US" altLang="en-US" sz="2400" dirty="0"/>
                  <a:t>x</a:t>
                </a:r>
                <a:r>
                  <a:rPr lang="en-US" altLang="en-US" sz="2400" i="1" dirty="0"/>
                  <a:t> m</a:t>
                </a:r>
                <a:r>
                  <a:rPr lang="fa-IR" altLang="en-US" sz="2400" i="1" dirty="0"/>
                  <a:t> </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اگر </a:t>
                </a:r>
                <a:r>
                  <a:rPr lang="en-US" sz="2400" dirty="0">
                    <a:latin typeface="Times New Roman" panose="02020603050405020304" pitchFamily="18" charset="0"/>
                    <a:cs typeface="B Nazanin" panose="00000400000000000000" pitchFamily="2" charset="-78"/>
                  </a:rPr>
                  <a:t>Max[</a:t>
                </a:r>
                <a:r>
                  <a:rPr lang="en-US" sz="2400" dirty="0" err="1">
                    <a:latin typeface="Times New Roman" panose="02020603050405020304" pitchFamily="18" charset="0"/>
                    <a:cs typeface="B Nazanin" panose="00000400000000000000" pitchFamily="2" charset="-78"/>
                  </a:rPr>
                  <a:t>i,j</a:t>
                </a:r>
                <a:r>
                  <a:rPr lang="en-US" sz="2400" dirty="0">
                    <a:latin typeface="Times New Roman" panose="02020603050405020304" pitchFamily="18" charset="0"/>
                    <a:cs typeface="B Nazanin" panose="00000400000000000000" pitchFamily="2" charset="-78"/>
                  </a:rPr>
                  <a:t>] = k</a:t>
                </a:r>
                <a:r>
                  <a:rPr lang="ar-SA" sz="2400" dirty="0">
                    <a:latin typeface="Times New Roman" panose="02020603050405020304" pitchFamily="18" charset="0"/>
                    <a:cs typeface="B Nazanin" panose="00000400000000000000" pitchFamily="2" charset="-78"/>
                  </a:rPr>
                  <a:t>، پس فرآیند </a:t>
                </a:r>
                <a14:m>
                  <m:oMath xmlns:m="http://schemas.openxmlformats.org/officeDocument/2006/math">
                    <m:sSub>
                      <m:sSubPr>
                        <m:ctrlPr>
                          <a:rPr lang="en-US" sz="2400" b="0" i="1" dirty="0" smtClean="0">
                            <a:latin typeface="Cambria Math" panose="02040503050406030204" pitchFamily="18" charset="0"/>
                            <a:cs typeface="B Nazanin" panose="00000400000000000000" pitchFamily="2" charset="-78"/>
                          </a:rPr>
                        </m:ctrlPr>
                      </m:sSubPr>
                      <m:e>
                        <m:r>
                          <a:rPr lang="en-US" sz="2400" i="1" dirty="0" smtClean="0">
                            <a:latin typeface="Cambria Math" panose="02040503050406030204" pitchFamily="18" charset="0"/>
                            <a:cs typeface="B Nazanin" panose="00000400000000000000" pitchFamily="2" charset="-78"/>
                          </a:rPr>
                          <m:t>𝑇</m:t>
                        </m:r>
                      </m:e>
                      <m:sub>
                        <m:r>
                          <a:rPr lang="en-US" sz="2400" i="1" dirty="0" smtClean="0">
                            <a:latin typeface="Cambria Math" panose="02040503050406030204" pitchFamily="18" charset="0"/>
                            <a:cs typeface="B Nazanin" panose="00000400000000000000" pitchFamily="2" charset="-78"/>
                          </a:rPr>
                          <m:t>𝑖</m:t>
                        </m:r>
                      </m:sub>
                    </m:sSub>
                  </m:oMath>
                </a14:m>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می‌تواند حداکثر </a:t>
                </a:r>
                <a:r>
                  <a:rPr lang="en-US" sz="2400" dirty="0">
                    <a:latin typeface="Times New Roman" panose="02020603050405020304" pitchFamily="18" charset="0"/>
                    <a:cs typeface="B Nazanin" panose="00000400000000000000" pitchFamily="2" charset="-78"/>
                  </a:rPr>
                  <a:t>k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نمونه از نوع منبع </a:t>
                </a:r>
                <a14:m>
                  <m:oMath xmlns:m="http://schemas.openxmlformats.org/officeDocument/2006/math">
                    <m:sSub>
                      <m:sSubPr>
                        <m:ctrlPr>
                          <a:rPr lang="en-US" sz="2400" i="1" dirty="0">
                            <a:latin typeface="Cambria Math" panose="02040503050406030204" pitchFamily="18" charset="0"/>
                            <a:cs typeface="B Nazanin" panose="00000400000000000000" pitchFamily="2" charset="-78"/>
                          </a:rPr>
                        </m:ctrlPr>
                      </m:sSubPr>
                      <m:e>
                        <m:r>
                          <a:rPr lang="en-US" sz="2400" i="1" dirty="0">
                            <a:latin typeface="Cambria Math" panose="02040503050406030204" pitchFamily="18" charset="0"/>
                            <a:cs typeface="B Nazanin" panose="00000400000000000000" pitchFamily="2" charset="-78"/>
                          </a:rPr>
                          <m:t>𝑅</m:t>
                        </m:r>
                      </m:e>
                      <m:sub>
                        <m:r>
                          <a:rPr lang="en-US" sz="2400" i="1" dirty="0">
                            <a:latin typeface="Cambria Math" panose="02040503050406030204" pitchFamily="18" charset="0"/>
                            <a:cs typeface="B Nazanin" panose="00000400000000000000" pitchFamily="2" charset="-78"/>
                          </a:rPr>
                          <m:t>𝑗</m:t>
                        </m:r>
                      </m:sub>
                    </m:sSub>
                  </m:oMath>
                </a14:m>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را درخواست کند</a:t>
                </a:r>
                <a:r>
                  <a:rPr lang="en-US" sz="2400" dirty="0">
                    <a:latin typeface="Times New Roman" panose="02020603050405020304" pitchFamily="18" charset="0"/>
                    <a:cs typeface="B Nazanin" panose="00000400000000000000" pitchFamily="2" charset="-78"/>
                  </a:rPr>
                  <a:t>. </a:t>
                </a:r>
              </a:p>
              <a:p>
                <a:pPr algn="r" rtl="1">
                  <a:spcBef>
                    <a:spcPts val="600"/>
                  </a:spcBef>
                  <a:spcAft>
                    <a:spcPts val="0"/>
                  </a:spcAft>
                  <a:tabLst>
                    <a:tab pos="457200" algn="l"/>
                  </a:tabLst>
                </a:pPr>
                <a:r>
                  <a:rPr lang="fa-IR" sz="2400" b="1" dirty="0">
                    <a:latin typeface="Times New Roman" panose="02020603050405020304" pitchFamily="18" charset="0"/>
                    <a:cs typeface="B Nazanin" panose="00000400000000000000" pitchFamily="2" charset="-78"/>
                  </a:rPr>
                  <a:t>ماتریس تخصیص یا </a:t>
                </a:r>
                <a:r>
                  <a:rPr lang="en-US" sz="2400" b="1" dirty="0">
                    <a:latin typeface="Times New Roman" panose="02020603050405020304" pitchFamily="18" charset="0"/>
                    <a:cs typeface="B Nazanin" panose="00000400000000000000" pitchFamily="2" charset="-78"/>
                  </a:rPr>
                  <a:t>Allocation</a:t>
                </a:r>
                <a:r>
                  <a:rPr lang="fa-IR" sz="2400" b="1"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ماتریس </a:t>
                </a:r>
                <a:r>
                  <a:rPr lang="en-US" altLang="en-US" sz="2400" i="1" dirty="0"/>
                  <a:t>n </a:t>
                </a:r>
                <a:r>
                  <a:rPr lang="en-US" altLang="en-US" sz="2400" dirty="0"/>
                  <a:t>x</a:t>
                </a:r>
                <a:r>
                  <a:rPr lang="en-US" altLang="en-US" sz="2400" i="1" dirty="0"/>
                  <a:t> m</a:t>
                </a:r>
                <a:r>
                  <a:rPr lang="fa-IR" altLang="en-US" sz="2400" i="1" dirty="0"/>
                  <a:t> </a:t>
                </a:r>
                <a:r>
                  <a:rPr lang="en-US" altLang="en-US" sz="2400" dirty="0"/>
                  <a:t> </a:t>
                </a:r>
                <a:r>
                  <a:rPr lang="ar-SA" sz="2400" dirty="0">
                    <a:latin typeface="Times New Roman" panose="02020603050405020304" pitchFamily="18" charset="0"/>
                    <a:cs typeface="B Nazanin" panose="00000400000000000000" pitchFamily="2" charset="-78"/>
                  </a:rPr>
                  <a:t>اگر </a:t>
                </a:r>
                <a:r>
                  <a:rPr lang="en-US" sz="2400" dirty="0">
                    <a:latin typeface="Times New Roman" panose="02020603050405020304" pitchFamily="18" charset="0"/>
                    <a:cs typeface="B Nazanin" panose="00000400000000000000" pitchFamily="2" charset="-78"/>
                  </a:rPr>
                  <a:t>Allocation[</a:t>
                </a:r>
                <a:r>
                  <a:rPr lang="en-US" sz="2400" dirty="0" err="1">
                    <a:latin typeface="Times New Roman" panose="02020603050405020304" pitchFamily="18" charset="0"/>
                    <a:cs typeface="B Nazanin" panose="00000400000000000000" pitchFamily="2" charset="-78"/>
                  </a:rPr>
                  <a:t>i,j</a:t>
                </a:r>
                <a:r>
                  <a:rPr lang="en-US" sz="2400" dirty="0">
                    <a:latin typeface="Times New Roman" panose="02020603050405020304" pitchFamily="18" charset="0"/>
                    <a:cs typeface="B Nazanin" panose="00000400000000000000" pitchFamily="2" charset="-78"/>
                  </a:rPr>
                  <a:t>] = k</a:t>
                </a:r>
                <a:r>
                  <a:rPr lang="ar-SA" sz="2400" dirty="0">
                    <a:latin typeface="Times New Roman" panose="02020603050405020304" pitchFamily="18" charset="0"/>
                    <a:cs typeface="B Nazanin" panose="00000400000000000000" pitchFamily="2" charset="-78"/>
                  </a:rPr>
                  <a:t>، در اینصورت</a:t>
                </a:r>
                <a:r>
                  <a:rPr lang="fa-IR" sz="2400" dirty="0">
                    <a:latin typeface="Times New Roman" panose="02020603050405020304" pitchFamily="18" charset="0"/>
                    <a:cs typeface="B Nazanin" panose="00000400000000000000" pitchFamily="2" charset="-78"/>
                  </a:rPr>
                  <a:t> فرآیند</a:t>
                </a:r>
                <a:r>
                  <a:rPr lang="ar-SA" sz="2400" dirty="0">
                    <a:latin typeface="Times New Roman" panose="02020603050405020304" pitchFamily="18" charset="0"/>
                    <a:cs typeface="B Nazanin" panose="00000400000000000000" pitchFamily="2" charset="-78"/>
                  </a:rPr>
                  <a:t> </a:t>
                </a:r>
                <a14:m>
                  <m:oMath xmlns:m="http://schemas.openxmlformats.org/officeDocument/2006/math">
                    <m:sSub>
                      <m:sSubPr>
                        <m:ctrlPr>
                          <a:rPr lang="en-US" sz="2400" i="1" dirty="0">
                            <a:latin typeface="Cambria Math" panose="02040503050406030204" pitchFamily="18" charset="0"/>
                            <a:cs typeface="B Nazanin" panose="00000400000000000000" pitchFamily="2" charset="-78"/>
                          </a:rPr>
                        </m:ctrlPr>
                      </m:sSubPr>
                      <m:e>
                        <m:r>
                          <a:rPr lang="en-US" sz="2400" i="1" dirty="0">
                            <a:latin typeface="Cambria Math" panose="02040503050406030204" pitchFamily="18" charset="0"/>
                            <a:cs typeface="B Nazanin" panose="00000400000000000000" pitchFamily="2" charset="-78"/>
                          </a:rPr>
                          <m:t>𝑇</m:t>
                        </m:r>
                      </m:e>
                      <m:sub>
                        <m:r>
                          <a:rPr lang="en-US" sz="2400" i="1" dirty="0">
                            <a:latin typeface="Cambria Math" panose="02040503050406030204" pitchFamily="18" charset="0"/>
                            <a:cs typeface="B Nazanin" panose="00000400000000000000" pitchFamily="2" charset="-78"/>
                          </a:rPr>
                          <m:t>𝑖</m:t>
                        </m:r>
                      </m:sub>
                    </m:sSub>
                  </m:oMath>
                </a14:m>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در حال حاضر </a:t>
                </a:r>
                <a:r>
                  <a:rPr lang="en-US" sz="2400" dirty="0">
                    <a:latin typeface="Times New Roman" panose="02020603050405020304" pitchFamily="18" charset="0"/>
                    <a:cs typeface="B Nazanin" panose="00000400000000000000" pitchFamily="2" charset="-78"/>
                  </a:rPr>
                  <a:t>k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نمونه از نوع منبع </a:t>
                </a:r>
                <a14:m>
                  <m:oMath xmlns:m="http://schemas.openxmlformats.org/officeDocument/2006/math">
                    <m:sSub>
                      <m:sSubPr>
                        <m:ctrlPr>
                          <a:rPr lang="en-US" sz="2400" i="1" dirty="0" smtClean="0">
                            <a:latin typeface="Cambria Math" panose="02040503050406030204" pitchFamily="18" charset="0"/>
                            <a:cs typeface="B Nazanin" panose="00000400000000000000" pitchFamily="2" charset="-78"/>
                          </a:rPr>
                        </m:ctrlPr>
                      </m:sSubPr>
                      <m:e>
                        <m:r>
                          <a:rPr lang="en-US" sz="2400" i="1" dirty="0">
                            <a:latin typeface="Cambria Math" panose="02040503050406030204" pitchFamily="18" charset="0"/>
                            <a:cs typeface="B Nazanin" panose="00000400000000000000" pitchFamily="2" charset="-78"/>
                          </a:rPr>
                          <m:t>𝑅</m:t>
                        </m:r>
                      </m:e>
                      <m:sub>
                        <m:r>
                          <a:rPr lang="en-US" sz="2400" i="1" dirty="0">
                            <a:latin typeface="Cambria Math" panose="02040503050406030204" pitchFamily="18" charset="0"/>
                            <a:cs typeface="B Nazanin" panose="00000400000000000000" pitchFamily="2" charset="-78"/>
                          </a:rPr>
                          <m:t>𝑗</m:t>
                        </m:r>
                      </m:sub>
                    </m:sSub>
                  </m:oMath>
                </a14:m>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را در اختیار دارد</a:t>
                </a:r>
                <a:r>
                  <a:rPr lang="en-US" sz="2400" dirty="0">
                    <a:latin typeface="Times New Roman" panose="02020603050405020304" pitchFamily="18" charset="0"/>
                    <a:cs typeface="B Nazanin" panose="00000400000000000000" pitchFamily="2" charset="-78"/>
                  </a:rPr>
                  <a:t>. </a:t>
                </a:r>
              </a:p>
              <a:p>
                <a:pPr algn="r" rtl="1">
                  <a:spcBef>
                    <a:spcPts val="600"/>
                  </a:spcBef>
                  <a:spcAft>
                    <a:spcPts val="800"/>
                  </a:spcAft>
                  <a:tabLst>
                    <a:tab pos="457200" algn="l"/>
                  </a:tabLst>
                </a:pPr>
                <a:r>
                  <a:rPr lang="fa-IR" sz="2400" b="1" dirty="0">
                    <a:latin typeface="Times New Roman" panose="02020603050405020304" pitchFamily="18" charset="0"/>
                    <a:cs typeface="B Nazanin" panose="00000400000000000000" pitchFamily="2" charset="-78"/>
                  </a:rPr>
                  <a:t>ماتریس نیازمندی </a:t>
                </a:r>
                <a:r>
                  <a:rPr lang="en-US" sz="2400" b="1" dirty="0">
                    <a:latin typeface="Times New Roman" panose="02020603050405020304" pitchFamily="18" charset="0"/>
                    <a:cs typeface="B Nazanin" panose="00000400000000000000" pitchFamily="2" charset="-78"/>
                  </a:rPr>
                  <a:t>Need</a:t>
                </a:r>
                <a:r>
                  <a:rPr lang="fa-IR" sz="2400" b="1"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ماتریس </a:t>
                </a:r>
                <a:r>
                  <a:rPr lang="en-US" altLang="en-US" sz="2400" i="1" dirty="0"/>
                  <a:t>n </a:t>
                </a:r>
                <a:r>
                  <a:rPr lang="en-US" altLang="en-US" sz="2400" dirty="0"/>
                  <a:t>x</a:t>
                </a:r>
                <a:r>
                  <a:rPr lang="en-US" altLang="en-US" sz="2400" i="1" dirty="0"/>
                  <a:t> m</a:t>
                </a:r>
                <a:r>
                  <a:rPr lang="fa-IR" altLang="en-US" sz="2400" i="1" dirty="0"/>
                  <a:t> </a:t>
                </a:r>
                <a:r>
                  <a:rPr lang="en-US" altLang="en-US" sz="2400" dirty="0"/>
                  <a:t> </a:t>
                </a:r>
                <a:r>
                  <a:rPr lang="ar-SA" sz="2400" dirty="0">
                    <a:latin typeface="Times New Roman" panose="02020603050405020304" pitchFamily="18" charset="0"/>
                    <a:cs typeface="B Nazanin" panose="00000400000000000000" pitchFamily="2" charset="-78"/>
                  </a:rPr>
                  <a:t>اگر </a:t>
                </a:r>
                <a:r>
                  <a:rPr lang="en-US" sz="2400" dirty="0">
                    <a:latin typeface="Times New Roman" panose="02020603050405020304" pitchFamily="18" charset="0"/>
                    <a:cs typeface="B Nazanin" panose="00000400000000000000" pitchFamily="2" charset="-78"/>
                  </a:rPr>
                  <a:t>Need[</a:t>
                </a:r>
                <a:r>
                  <a:rPr lang="en-US" sz="2400" dirty="0" err="1">
                    <a:latin typeface="Times New Roman" panose="02020603050405020304" pitchFamily="18" charset="0"/>
                    <a:cs typeface="B Nazanin" panose="00000400000000000000" pitchFamily="2" charset="-78"/>
                  </a:rPr>
                  <a:t>i,j</a:t>
                </a:r>
                <a:r>
                  <a:rPr lang="en-US" sz="2400" dirty="0">
                    <a:latin typeface="Times New Roman" panose="02020603050405020304" pitchFamily="18" charset="0"/>
                    <a:cs typeface="B Nazanin" panose="00000400000000000000" pitchFamily="2" charset="-78"/>
                  </a:rPr>
                  <a:t>] = k</a:t>
                </a:r>
                <a:r>
                  <a:rPr lang="ar-SA" sz="2400" dirty="0">
                    <a:latin typeface="Times New Roman" panose="02020603050405020304" pitchFamily="18" charset="0"/>
                    <a:cs typeface="B Nazanin" panose="00000400000000000000" pitchFamily="2" charset="-78"/>
                  </a:rPr>
                  <a:t>، پس </a:t>
                </a:r>
                <a14:m>
                  <m:oMath xmlns:m="http://schemas.openxmlformats.org/officeDocument/2006/math">
                    <m:sSub>
                      <m:sSubPr>
                        <m:ctrlPr>
                          <a:rPr lang="en-US" sz="2400" b="0" i="1" dirty="0" smtClean="0">
                            <a:latin typeface="Cambria Math" panose="02040503050406030204" pitchFamily="18" charset="0"/>
                            <a:cs typeface="B Nazanin" panose="00000400000000000000" pitchFamily="2" charset="-78"/>
                          </a:rPr>
                        </m:ctrlPr>
                      </m:sSubPr>
                      <m:e>
                        <m:r>
                          <a:rPr lang="en-US" sz="2400" i="1" dirty="0" smtClean="0">
                            <a:latin typeface="Cambria Math" panose="02040503050406030204" pitchFamily="18" charset="0"/>
                            <a:cs typeface="B Nazanin" panose="00000400000000000000" pitchFamily="2" charset="-78"/>
                          </a:rPr>
                          <m:t>𝑇</m:t>
                        </m:r>
                      </m:e>
                      <m:sub>
                        <m:r>
                          <a:rPr lang="en-US" sz="2400" i="1" dirty="0" smtClean="0">
                            <a:latin typeface="Cambria Math" panose="02040503050406030204" pitchFamily="18" charset="0"/>
                            <a:cs typeface="B Nazanin" panose="00000400000000000000" pitchFamily="2" charset="-78"/>
                          </a:rPr>
                          <m:t>𝑖</m:t>
                        </m:r>
                      </m:sub>
                    </m:sSub>
                  </m:oMath>
                </a14:m>
                <a:r>
                  <a:rPr lang="en-US"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ممکن است برای تکمیل کار خود به </a:t>
                </a:r>
                <a:r>
                  <a:rPr lang="en-US" sz="2400" dirty="0">
                    <a:latin typeface="Times New Roman" panose="02020603050405020304" pitchFamily="18" charset="0"/>
                    <a:cs typeface="B Nazanin" panose="00000400000000000000" pitchFamily="2" charset="-78"/>
                  </a:rPr>
                  <a:t>k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نمونه دیگر از نوع منبع </a:t>
                </a:r>
                <a14:m>
                  <m:oMath xmlns:m="http://schemas.openxmlformats.org/officeDocument/2006/math">
                    <m:sSub>
                      <m:sSubPr>
                        <m:ctrlPr>
                          <a:rPr lang="en-US" sz="2400" i="1" dirty="0">
                            <a:latin typeface="Cambria Math" panose="02040503050406030204" pitchFamily="18" charset="0"/>
                            <a:cs typeface="B Nazanin" panose="00000400000000000000" pitchFamily="2" charset="-78"/>
                          </a:rPr>
                        </m:ctrlPr>
                      </m:sSubPr>
                      <m:e>
                        <m:r>
                          <a:rPr lang="en-US" sz="2400" i="1" dirty="0">
                            <a:latin typeface="Cambria Math" panose="02040503050406030204" pitchFamily="18" charset="0"/>
                            <a:cs typeface="B Nazanin" panose="00000400000000000000" pitchFamily="2" charset="-78"/>
                          </a:rPr>
                          <m:t>𝑅</m:t>
                        </m:r>
                      </m:e>
                      <m:sub>
                        <m:r>
                          <a:rPr lang="en-US" sz="2400" i="1" dirty="0">
                            <a:latin typeface="Cambria Math" panose="02040503050406030204" pitchFamily="18" charset="0"/>
                            <a:cs typeface="B Nazanin" panose="00000400000000000000" pitchFamily="2" charset="-78"/>
                          </a:rPr>
                          <m:t>𝑗</m:t>
                        </m:r>
                      </m:sub>
                    </m:sSub>
                  </m:oMath>
                </a14:m>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نیاز داشته باشد</a:t>
                </a:r>
                <a:r>
                  <a:rPr lang="en-US" sz="2400" dirty="0">
                    <a:latin typeface="Times New Roman" panose="02020603050405020304" pitchFamily="18" charset="0"/>
                    <a:cs typeface="B Nazanin" panose="00000400000000000000" pitchFamily="2" charset="-78"/>
                  </a:rPr>
                  <a:t>.</a:t>
                </a:r>
                <a:endParaRPr lang="fa-IR" sz="2400" dirty="0">
                  <a:latin typeface="Times New Roman" panose="02020603050405020304" pitchFamily="18" charset="0"/>
                  <a:cs typeface="B Nazanin" panose="00000400000000000000" pitchFamily="2" charset="-78"/>
                </a:endParaRPr>
              </a:p>
              <a:p>
                <a:pPr lvl="2" algn="r" rtl="1">
                  <a:spcBef>
                    <a:spcPts val="600"/>
                  </a:spcBef>
                  <a:spcAft>
                    <a:spcPts val="800"/>
                  </a:spcAft>
                  <a:tabLst>
                    <a:tab pos="457200" algn="l"/>
                  </a:tabLst>
                </a:pPr>
                <a:r>
                  <a:rPr lang="en-US" sz="2400" b="1" dirty="0">
                    <a:latin typeface="Times New Roman" panose="02020603050405020304" pitchFamily="18" charset="0"/>
                    <a:cs typeface="B Nazanin" panose="00000400000000000000" pitchFamily="2" charset="-78"/>
                  </a:rPr>
                  <a:t>Need [</a:t>
                </a:r>
                <a:r>
                  <a:rPr lang="en-US" sz="2400" b="1" dirty="0" err="1">
                    <a:latin typeface="Times New Roman" panose="02020603050405020304" pitchFamily="18" charset="0"/>
                    <a:cs typeface="B Nazanin" panose="00000400000000000000" pitchFamily="2" charset="-78"/>
                  </a:rPr>
                  <a:t>i,j</a:t>
                </a:r>
                <a:r>
                  <a:rPr lang="en-US" sz="2400" b="1" dirty="0">
                    <a:latin typeface="Times New Roman" panose="02020603050405020304" pitchFamily="18" charset="0"/>
                    <a:cs typeface="B Nazanin" panose="00000400000000000000" pitchFamily="2" charset="-78"/>
                  </a:rPr>
                  <a:t>] = Max[</a:t>
                </a:r>
                <a:r>
                  <a:rPr lang="en-US" sz="2400" b="1" dirty="0" err="1">
                    <a:latin typeface="Times New Roman" panose="02020603050405020304" pitchFamily="18" charset="0"/>
                    <a:cs typeface="B Nazanin" panose="00000400000000000000" pitchFamily="2" charset="-78"/>
                  </a:rPr>
                  <a:t>i,j</a:t>
                </a:r>
                <a:r>
                  <a:rPr lang="en-US" sz="2400" b="1" dirty="0">
                    <a:latin typeface="Times New Roman" panose="02020603050405020304" pitchFamily="18" charset="0"/>
                    <a:cs typeface="B Nazanin" panose="00000400000000000000" pitchFamily="2" charset="-78"/>
                  </a:rPr>
                  <a:t>] – Allocation [</a:t>
                </a:r>
                <a:r>
                  <a:rPr lang="en-US" sz="2400" b="1" dirty="0" err="1">
                    <a:latin typeface="Times New Roman" panose="02020603050405020304" pitchFamily="18" charset="0"/>
                    <a:cs typeface="B Nazanin" panose="00000400000000000000" pitchFamily="2" charset="-78"/>
                  </a:rPr>
                  <a:t>i,j</a:t>
                </a:r>
                <a:r>
                  <a:rPr lang="en-US" sz="2400" b="1" dirty="0">
                    <a:latin typeface="Times New Roman" panose="02020603050405020304" pitchFamily="18" charset="0"/>
                    <a:cs typeface="B Nazanin" panose="00000400000000000000" pitchFamily="2" charset="-78"/>
                  </a:rPr>
                  <a:t>]</a:t>
                </a:r>
              </a:p>
            </p:txBody>
          </p:sp>
        </mc:Choice>
        <mc:Fallback xmlns="">
          <p:sp>
            <p:nvSpPr>
              <p:cNvPr id="50178" name="Rectangle 3">
                <a:extLst>
                  <a:ext uri="{FF2B5EF4-FFF2-40B4-BE49-F238E27FC236}">
                    <a16:creationId xmlns:a16="http://schemas.microsoft.com/office/drawing/2014/main" id="{9D3FB76A-D010-4081-9D81-A9865380F002}"/>
                  </a:ext>
                </a:extLst>
              </p:cNvPr>
              <p:cNvSpPr>
                <a:spLocks noGrp="1" noRot="1" noChangeAspect="1" noMove="1" noResize="1" noEditPoints="1" noAdjustHandles="1" noChangeArrowheads="1" noChangeShapeType="1" noTextEdit="1"/>
              </p:cNvSpPr>
              <p:nvPr>
                <p:ph idx="1"/>
              </p:nvPr>
            </p:nvSpPr>
            <p:spPr>
              <a:xfrm>
                <a:off x="316992" y="1654174"/>
                <a:ext cx="8536063" cy="4884801"/>
              </a:xfrm>
              <a:blipFill>
                <a:blip r:embed="rId3"/>
                <a:stretch>
                  <a:fillRect l="-857" t="-1870" r="-1214"/>
                </a:stretch>
              </a:blipFill>
            </p:spPr>
            <p:txBody>
              <a:bodyPr/>
              <a:lstStyle/>
              <a:p>
                <a:r>
                  <a:rPr lang="en-US">
                    <a:noFill/>
                  </a:rPr>
                  <a:t> </a:t>
                </a:r>
              </a:p>
            </p:txBody>
          </p:sp>
        </mc:Fallback>
      </mc:AlternateContent>
      <p:sp>
        <p:nvSpPr>
          <p:cNvPr id="50179" name="Text Box 4">
            <a:extLst>
              <a:ext uri="{FF2B5EF4-FFF2-40B4-BE49-F238E27FC236}">
                <a16:creationId xmlns:a16="http://schemas.microsoft.com/office/drawing/2014/main" id="{AE86C5C3-E474-4D7C-8E73-3297B5AF2937}"/>
              </a:ext>
            </a:extLst>
          </p:cNvPr>
          <p:cNvSpPr txBox="1">
            <a:spLocks noChangeArrowheads="1"/>
          </p:cNvSpPr>
          <p:nvPr/>
        </p:nvSpPr>
        <p:spPr bwMode="auto">
          <a:xfrm>
            <a:off x="950913" y="1047680"/>
            <a:ext cx="7370762"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0" marR="0" algn="r" rtl="1">
              <a:lnSpc>
                <a:spcPct val="107000"/>
              </a:lnSpc>
              <a:spcBef>
                <a:spcPts val="0"/>
              </a:spcBef>
              <a:spcAft>
                <a:spcPts val="800"/>
              </a:spcAft>
              <a:buNone/>
            </a:pPr>
            <a:r>
              <a:rPr lang="ar-SA" sz="2400" dirty="0">
                <a:effectLst/>
                <a:latin typeface="Calibri" panose="020F0502020204030204" pitchFamily="34" charset="0"/>
                <a:ea typeface="Calibri" panose="020F0502020204030204" pitchFamily="34" charset="0"/>
                <a:cs typeface="B Nazanin" panose="00000400000000000000" pitchFamily="2" charset="-78"/>
              </a:rPr>
              <a:t>فرض کنید</a:t>
            </a:r>
            <a:r>
              <a:rPr lang="en-US" sz="2400" dirty="0">
                <a:effectLst/>
                <a:latin typeface="Calibri" panose="020F0502020204030204" pitchFamily="34" charset="0"/>
                <a:ea typeface="Calibri" panose="020F0502020204030204" pitchFamily="34" charset="0"/>
                <a:cs typeface="B Nazanin" panose="00000400000000000000" pitchFamily="2" charset="-78"/>
              </a:rPr>
              <a:t> n </a:t>
            </a:r>
            <a:r>
              <a:rPr lang="ar-SA" sz="2400" dirty="0">
                <a:effectLst/>
                <a:latin typeface="Calibri" panose="020F0502020204030204" pitchFamily="34" charset="0"/>
                <a:ea typeface="Calibri" panose="020F0502020204030204" pitchFamily="34" charset="0"/>
                <a:cs typeface="B Nazanin" panose="00000400000000000000" pitchFamily="2" charset="-78"/>
              </a:rPr>
              <a:t>تعداد فرآیندها، و</a:t>
            </a:r>
            <a:r>
              <a:rPr lang="en-US" sz="2400" dirty="0">
                <a:effectLst/>
                <a:latin typeface="Calibri" panose="020F0502020204030204" pitchFamily="34" charset="0"/>
                <a:ea typeface="Calibri" panose="020F0502020204030204" pitchFamily="34" charset="0"/>
                <a:cs typeface="B Nazanin" panose="00000400000000000000" pitchFamily="2" charset="-78"/>
              </a:rPr>
              <a:t> m </a:t>
            </a:r>
            <a:r>
              <a:rPr lang="ar-SA" sz="2400" dirty="0">
                <a:effectLst/>
                <a:latin typeface="Calibri" panose="020F0502020204030204" pitchFamily="34" charset="0"/>
                <a:ea typeface="Calibri" panose="020F0502020204030204" pitchFamily="34" charset="0"/>
                <a:cs typeface="B Nazanin" panose="00000400000000000000" pitchFamily="2" charset="-78"/>
              </a:rPr>
              <a:t>تعداد انواع منابع</a:t>
            </a:r>
            <a:r>
              <a:rPr lang="en-US" sz="2400" dirty="0">
                <a:effectLst/>
                <a:latin typeface="Calibri" panose="020F0502020204030204" pitchFamily="34" charset="0"/>
                <a:ea typeface="Calibri" panose="020F0502020204030204" pitchFamily="34" charset="0"/>
                <a:cs typeface="B Nazanin" panose="00000400000000000000" pitchFamily="2" charset="-78"/>
              </a:rPr>
              <a:t>.</a:t>
            </a:r>
          </a:p>
        </p:txBody>
      </p:sp>
    </p:spTree>
    <p:extLst>
      <p:ext uri="{BB962C8B-B14F-4D97-AF65-F5344CB8AC3E}">
        <p14:creationId xmlns:p14="http://schemas.microsoft.com/office/powerpoint/2010/main" val="406421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790C097-F637-4E56-9DE9-9732B5BC1693}"/>
              </a:ext>
            </a:extLst>
          </p:cNvPr>
          <p:cNvSpPr>
            <a:spLocks noGrp="1" noChangeArrowheads="1"/>
          </p:cNvSpPr>
          <p:nvPr>
            <p:ph type="title"/>
          </p:nvPr>
        </p:nvSpPr>
        <p:spPr>
          <a:xfrm>
            <a:off x="457200" y="232005"/>
            <a:ext cx="8229600" cy="576262"/>
          </a:xfrm>
        </p:spPr>
        <p:txBody>
          <a:bodyPr/>
          <a:lstStyle/>
          <a:p>
            <a:pPr eaLnBrk="1" hangingPunct="1"/>
            <a:r>
              <a:rPr lang="en-US" altLang="en-US" dirty="0"/>
              <a:t>Safety Algorithm</a:t>
            </a:r>
          </a:p>
        </p:txBody>
      </p:sp>
      <p:sp>
        <p:nvSpPr>
          <p:cNvPr id="52226" name="Rectangle 3">
            <a:extLst>
              <a:ext uri="{FF2B5EF4-FFF2-40B4-BE49-F238E27FC236}">
                <a16:creationId xmlns:a16="http://schemas.microsoft.com/office/drawing/2014/main" id="{3636911B-2CB1-426E-842A-DA9B0800644E}"/>
              </a:ext>
            </a:extLst>
          </p:cNvPr>
          <p:cNvSpPr>
            <a:spLocks noGrp="1" noChangeArrowheads="1"/>
          </p:cNvSpPr>
          <p:nvPr>
            <p:ph idx="1"/>
          </p:nvPr>
        </p:nvSpPr>
        <p:spPr>
          <a:xfrm>
            <a:off x="1111827" y="808267"/>
            <a:ext cx="7772400" cy="5292497"/>
          </a:xfrm>
        </p:spPr>
        <p:txBody>
          <a:bodyPr/>
          <a:lstStyle/>
          <a:p>
            <a:pPr marL="0" indent="0" algn="r" rtl="1">
              <a:lnSpc>
                <a:spcPct val="107000"/>
              </a:lnSpc>
              <a:spcBef>
                <a:spcPts val="0"/>
              </a:spcBef>
              <a:spcAft>
                <a:spcPts val="800"/>
              </a:spcAft>
              <a:buSzPts val="1000"/>
              <a:buNone/>
              <a:tabLst>
                <a:tab pos="457200" algn="l"/>
              </a:tabLst>
            </a:pPr>
            <a:r>
              <a:rPr lang="fa-IR" sz="2400" b="1" dirty="0">
                <a:latin typeface="Times New Roman" panose="02020603050405020304" pitchFamily="18" charset="0"/>
                <a:ea typeface="Times New Roman" panose="02020603050405020304" pitchFamily="18" charset="0"/>
                <a:cs typeface="B Nazanin" panose="00000400000000000000" pitchFamily="2" charset="-78"/>
              </a:rPr>
              <a:t>حالا می‌شود الگوریتم برای اینکه سیستم امن است یا خیر داد.</a:t>
            </a:r>
          </a:p>
          <a:p>
            <a:pPr marL="0" indent="0" algn="r" rtl="1">
              <a:lnSpc>
                <a:spcPct val="107000"/>
              </a:lnSpc>
              <a:spcBef>
                <a:spcPts val="0"/>
              </a:spcBef>
              <a:spcAft>
                <a:spcPts val="800"/>
              </a:spcAft>
              <a:buSzPts val="1000"/>
              <a:buNone/>
              <a:tabLst>
                <a:tab pos="457200" algn="l"/>
              </a:tabLst>
            </a:pPr>
            <a:r>
              <a:rPr lang="fa-IR" sz="2400" b="1" dirty="0">
                <a:latin typeface="Times New Roman" panose="02020603050405020304" pitchFamily="18" charset="0"/>
                <a:ea typeface="Times New Roman" panose="02020603050405020304" pitchFamily="18" charset="0"/>
                <a:cs typeface="B Nazanin" panose="00000400000000000000" pitchFamily="2" charset="-78"/>
              </a:rPr>
              <a:t>۱) </a:t>
            </a:r>
            <a:r>
              <a:rPr lang="fa-IR" sz="2400" dirty="0">
                <a:latin typeface="Times New Roman" panose="02020603050405020304" pitchFamily="18" charset="0"/>
                <a:ea typeface="Times New Roman" panose="02020603050405020304" pitchFamily="18" charset="0"/>
                <a:cs typeface="B Nazanin" panose="00000400000000000000" pitchFamily="2" charset="-78"/>
              </a:rPr>
              <a:t>فرض کنیم</a:t>
            </a:r>
            <a:r>
              <a:rPr lang="en-US" sz="2400" dirty="0">
                <a:latin typeface="Times New Roman" panose="02020603050405020304" pitchFamily="18" charset="0"/>
                <a:ea typeface="Times New Roman" panose="02020603050405020304" pitchFamily="18" charset="0"/>
                <a:cs typeface="B Nazanin" panose="00000400000000000000" pitchFamily="2" charset="-78"/>
              </a:rPr>
              <a:t>Work </a:t>
            </a:r>
            <a:r>
              <a:rPr lang="ar-SA" sz="2400" dirty="0">
                <a:latin typeface="Times New Roman" panose="02020603050405020304" pitchFamily="18" charset="0"/>
                <a:ea typeface="Times New Roman" panose="02020603050405020304" pitchFamily="18" charset="0"/>
                <a:cs typeface="B Nazanin" panose="00000400000000000000" pitchFamily="2" charset="-78"/>
              </a:rPr>
              <a:t>و</a:t>
            </a:r>
            <a:r>
              <a:rPr lang="en-US" sz="2400" dirty="0">
                <a:latin typeface="Times New Roman" panose="02020603050405020304" pitchFamily="18" charset="0"/>
                <a:ea typeface="Times New Roman" panose="02020603050405020304" pitchFamily="18" charset="0"/>
                <a:cs typeface="B Nazanin" panose="00000400000000000000" pitchFamily="2" charset="-78"/>
              </a:rPr>
              <a:t> Finish </a:t>
            </a:r>
            <a:r>
              <a:rPr lang="ar-SA" sz="2400" dirty="0">
                <a:latin typeface="Times New Roman" panose="02020603050405020304" pitchFamily="18" charset="0"/>
                <a:ea typeface="Times New Roman" panose="02020603050405020304" pitchFamily="18" charset="0"/>
                <a:cs typeface="B Nazanin" panose="00000400000000000000" pitchFamily="2" charset="-78"/>
              </a:rPr>
              <a:t>به ترتیب بردارهایی به طول</a:t>
            </a:r>
            <a:r>
              <a:rPr lang="en-US" sz="2400" dirty="0">
                <a:latin typeface="Times New Roman" panose="02020603050405020304" pitchFamily="18" charset="0"/>
                <a:ea typeface="Times New Roman" panose="02020603050405020304" pitchFamily="18" charset="0"/>
                <a:cs typeface="B Nazanin" panose="00000400000000000000" pitchFamily="2" charset="-78"/>
              </a:rPr>
              <a:t> m </a:t>
            </a:r>
            <a:r>
              <a:rPr lang="ar-SA" sz="2400" dirty="0">
                <a:latin typeface="Times New Roman" panose="02020603050405020304" pitchFamily="18" charset="0"/>
                <a:ea typeface="Times New Roman" panose="02020603050405020304" pitchFamily="18" charset="0"/>
                <a:cs typeface="B Nazanin" panose="00000400000000000000" pitchFamily="2" charset="-78"/>
              </a:rPr>
              <a:t>و</a:t>
            </a:r>
            <a:r>
              <a:rPr lang="en-US" sz="2400" dirty="0">
                <a:latin typeface="Times New Roman" panose="02020603050405020304" pitchFamily="18" charset="0"/>
                <a:ea typeface="Times New Roman" panose="02020603050405020304" pitchFamily="18" charset="0"/>
                <a:cs typeface="B Nazanin" panose="00000400000000000000" pitchFamily="2" charset="-78"/>
              </a:rPr>
              <a:t> n </a:t>
            </a:r>
            <a:r>
              <a:rPr lang="ar-SA" sz="2400" dirty="0">
                <a:latin typeface="Times New Roman" panose="02020603050405020304" pitchFamily="18" charset="0"/>
                <a:ea typeface="Times New Roman" panose="02020603050405020304" pitchFamily="18" charset="0"/>
                <a:cs typeface="B Nazanin" panose="00000400000000000000" pitchFamily="2" charset="-78"/>
              </a:rPr>
              <a:t>هستند</a:t>
            </a:r>
            <a:r>
              <a:rPr lang="en-US" sz="2400" dirty="0">
                <a:latin typeface="Times New Roman" panose="02020603050405020304" pitchFamily="18" charset="0"/>
                <a:ea typeface="Times New Roman" panose="02020603050405020304" pitchFamily="18" charset="0"/>
                <a:cs typeface="B Nazanin" panose="00000400000000000000" pitchFamily="2" charset="-78"/>
              </a:rPr>
              <a:t>.</a:t>
            </a:r>
            <a:endParaRPr lang="fa-IR" sz="2400" dirty="0">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r" rtl="1">
              <a:lnSpc>
                <a:spcPct val="107000"/>
              </a:lnSpc>
              <a:spcBef>
                <a:spcPts val="0"/>
              </a:spcBef>
              <a:spcAft>
                <a:spcPts val="800"/>
              </a:spcAft>
              <a:buSzPts val="1000"/>
              <a:buFont typeface="Symbol" panose="05050102010706020507" pitchFamily="18" charset="2"/>
              <a:buChar char=""/>
              <a:tabLst>
                <a:tab pos="457200" algn="l"/>
              </a:tabLst>
            </a:pPr>
            <a:r>
              <a:rPr lang="fa-IR" sz="2400" dirty="0">
                <a:latin typeface="Times New Roman" panose="02020603050405020304" pitchFamily="18" charset="0"/>
                <a:ea typeface="Calibri" panose="020F0502020204030204" pitchFamily="34" charset="0"/>
                <a:cs typeface="B Nazanin" panose="00000400000000000000" pitchFamily="2" charset="-78"/>
              </a:rPr>
              <a:t>مقدار‌دهی اولیه:</a:t>
            </a:r>
          </a:p>
          <a:p>
            <a:pPr marL="1543050" lvl="3" indent="-342900">
              <a:lnSpc>
                <a:spcPct val="90000"/>
              </a:lnSpc>
              <a:buFontTx/>
              <a:buNone/>
            </a:pPr>
            <a:endParaRPr lang="en-US" altLang="en-US" sz="800" dirty="0"/>
          </a:p>
          <a:p>
            <a:pPr marL="0" marR="0" lvl="0" indent="0" algn="r" rtl="1">
              <a:lnSpc>
                <a:spcPct val="107000"/>
              </a:lnSpc>
              <a:spcBef>
                <a:spcPts val="0"/>
              </a:spcBef>
              <a:spcAft>
                <a:spcPts val="800"/>
              </a:spcAft>
              <a:buNone/>
              <a:tabLst>
                <a:tab pos="457200" algn="l"/>
              </a:tabLst>
            </a:pPr>
            <a:endParaRPr lang="fa-IR"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r" rtl="1">
              <a:lnSpc>
                <a:spcPct val="107000"/>
              </a:lnSpc>
              <a:spcBef>
                <a:spcPts val="0"/>
              </a:spcBef>
              <a:spcAft>
                <a:spcPts val="800"/>
              </a:spcAft>
              <a:buNone/>
              <a:tabLst>
                <a:tab pos="457200" algn="l"/>
              </a:tabLst>
            </a:pP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۲</a:t>
            </a:r>
            <a:r>
              <a:rPr lang="fa-IR"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یک</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aseline="-25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پیدا کنید به گونه‌ای که هر دو شرط زیر برقرار باشند</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baseline="-25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لف</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1" baseline="-25000" dirty="0">
                <a:effectLst/>
                <a:latin typeface="Times New Roman" panose="02020603050405020304" pitchFamily="18" charset="0"/>
                <a:ea typeface="Times New Roman" panose="02020603050405020304" pitchFamily="18" charset="0"/>
                <a:cs typeface="B Nazanin" panose="00000400000000000000" pitchFamily="2" charset="-78"/>
              </a:rPr>
              <a:t>Finish[</a:t>
            </a:r>
            <a:r>
              <a:rPr lang="en-US" sz="3200" b="1" baseline="-25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3200" b="1" baseline="-25000" dirty="0">
                <a:effectLst/>
                <a:latin typeface="Times New Roman" panose="02020603050405020304" pitchFamily="18" charset="0"/>
                <a:ea typeface="Times New Roman" panose="02020603050405020304" pitchFamily="18" charset="0"/>
                <a:cs typeface="B Nazanin" panose="00000400000000000000" pitchFamily="2" charset="-78"/>
              </a:rPr>
              <a:t>] = false </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aseline="-25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هنوز تمام نشده است</a:t>
            </a:r>
            <a:r>
              <a:rPr lang="fa-IR" sz="3200" baseline="-25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baseline="-25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ب</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1" baseline="-25000" dirty="0">
                <a:effectLst/>
                <a:latin typeface="Times New Roman" panose="02020603050405020304" pitchFamily="18" charset="0"/>
                <a:ea typeface="Times New Roman" panose="02020603050405020304" pitchFamily="18" charset="0"/>
                <a:cs typeface="B Nazanin" panose="00000400000000000000" pitchFamily="2" charset="-78"/>
              </a:rPr>
              <a:t>Need[</a:t>
            </a:r>
            <a:r>
              <a:rPr lang="en-US" sz="3200" b="1" baseline="-25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3200" b="1" baseline="-25000" dirty="0">
                <a:effectLst/>
                <a:latin typeface="Times New Roman" panose="02020603050405020304" pitchFamily="18" charset="0"/>
                <a:ea typeface="Times New Roman" panose="02020603050405020304" pitchFamily="18" charset="0"/>
                <a:cs typeface="B Nazanin" panose="00000400000000000000" pitchFamily="2" charset="-78"/>
              </a:rPr>
              <a:t>] ≤ Work </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3200" baseline="-25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32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baseline="-25000" dirty="0">
                <a:effectLst/>
                <a:latin typeface="Times New Roman" panose="02020603050405020304" pitchFamily="18" charset="0"/>
                <a:ea typeface="Times New Roman" panose="02020603050405020304" pitchFamily="18" charset="0"/>
                <a:cs typeface="B Nazanin" panose="00000400000000000000" pitchFamily="2" charset="-78"/>
              </a:rPr>
              <a:t>برای اتمام به منابعی کمتر یا مساوی با منابع موجود نیاز دارد</a:t>
            </a:r>
            <a:r>
              <a:rPr lang="fa-IR" sz="3200" baseline="-25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baseline="-25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rtl="1">
              <a:lnSpc>
                <a:spcPct val="107000"/>
              </a:lnSpc>
              <a:spcBef>
                <a:spcPts val="0"/>
              </a:spcBef>
              <a:spcAft>
                <a:spcPts val="800"/>
              </a:spcAft>
              <a:buNone/>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اگر چنین</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وجود ندارد، به مرحله 4 بروید (هیچ فرآیندی شرایط لازم برای تخصیص منابع را ندارد)</a:t>
            </a:r>
            <a:endParaRPr lang="fa-IR" sz="2000" b="1" dirty="0">
              <a:latin typeface="Times New Roman" panose="02020603050405020304" pitchFamily="18"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800"/>
              </a:spcAft>
              <a:buNone/>
              <a:tabLst>
                <a:tab pos="457200" algn="l"/>
              </a:tabLst>
            </a:pPr>
            <a:r>
              <a:rPr lang="fa-IR" sz="2000" b="1" dirty="0">
                <a:latin typeface="Times New Roman" panose="02020603050405020304" pitchFamily="18" charset="0"/>
                <a:ea typeface="Calibri" panose="020F0502020204030204" pitchFamily="34" charset="0"/>
                <a:cs typeface="B Nazanin" panose="00000400000000000000" pitchFamily="2" charset="-78"/>
              </a:rPr>
              <a:t>۳</a:t>
            </a:r>
            <a:r>
              <a:rPr lang="fa-IR" sz="2000" dirty="0">
                <a:latin typeface="Times New Roman" panose="02020603050405020304" pitchFamily="18" charset="0"/>
                <a:ea typeface="Calibri" panose="020F0502020204030204" pitchFamily="34" charset="0"/>
                <a:cs typeface="B Nazanin" panose="00000400000000000000" pitchFamily="2" charset="-78"/>
              </a:rPr>
              <a:t>)</a:t>
            </a:r>
            <a:endParaRPr lang="en-US" altLang="en-US" sz="800" dirty="0">
              <a:sym typeface="Symbol" panose="05050102010706020507" pitchFamily="18" charset="2"/>
            </a:endParaRPr>
          </a:p>
          <a:p>
            <a:pPr marL="0" indent="0">
              <a:buNone/>
            </a:pPr>
            <a:r>
              <a:rPr lang="en-US" altLang="en-US" dirty="0"/>
              <a:t> </a:t>
            </a:r>
            <a:endParaRPr lang="fa-IR" altLang="en-US" dirty="0"/>
          </a:p>
          <a:p>
            <a:pPr marL="0" indent="0" algn="r" rtl="1">
              <a:buNone/>
            </a:pPr>
            <a:r>
              <a:rPr lang="fa-IR" sz="2000" b="1" dirty="0">
                <a:latin typeface="Times New Roman" panose="02020603050405020304" pitchFamily="18" charset="0"/>
                <a:cs typeface="B Nazanin" panose="00000400000000000000" pitchFamily="2" charset="-78"/>
              </a:rPr>
              <a:t>۴)  </a:t>
            </a:r>
            <a:r>
              <a:rPr lang="ar-SA" sz="2000" dirty="0">
                <a:latin typeface="Times New Roman" panose="02020603050405020304" pitchFamily="18" charset="0"/>
                <a:cs typeface="B Nazanin" panose="00000400000000000000" pitchFamily="2" charset="-78"/>
              </a:rPr>
              <a:t>یک</a:t>
            </a:r>
            <a:r>
              <a:rPr lang="en-US" sz="2000" dirty="0">
                <a:latin typeface="Times New Roman" panose="02020603050405020304" pitchFamily="18" charset="0"/>
                <a:cs typeface="B Nazanin" panose="00000400000000000000" pitchFamily="2" charset="-78"/>
              </a:rPr>
              <a:t> </a:t>
            </a:r>
            <a:r>
              <a:rPr lang="en-US" altLang="en-US" sz="2000" b="1" i="1" dirty="0"/>
              <a:t>Finish</a:t>
            </a:r>
            <a:r>
              <a:rPr lang="en-US" altLang="en-US" sz="2000" b="1" dirty="0"/>
              <a:t> [</a:t>
            </a:r>
            <a:r>
              <a:rPr lang="en-US" altLang="en-US" sz="2000" b="1" i="1" dirty="0" err="1"/>
              <a:t>i</a:t>
            </a:r>
            <a:r>
              <a:rPr lang="en-US" altLang="en-US" sz="2000" b="1" dirty="0"/>
              <a:t>] == </a:t>
            </a:r>
            <a:r>
              <a:rPr lang="en-US" altLang="en-US" sz="2000" b="1" i="1" dirty="0"/>
              <a:t>true</a:t>
            </a:r>
            <a:r>
              <a:rPr lang="en-US" sz="2000" dirty="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برای همه </a:t>
            </a:r>
            <a:r>
              <a:rPr lang="en-US" sz="2000" dirty="0" err="1">
                <a:latin typeface="Times New Roman" panose="02020603050405020304" pitchFamily="18" charset="0"/>
                <a:cs typeface="B Nazanin" panose="00000400000000000000" pitchFamily="2" charset="-78"/>
              </a:rPr>
              <a:t>i</a:t>
            </a:r>
            <a:r>
              <a:rPr lang="fa-IR" sz="2000" dirty="0">
                <a:latin typeface="Times New Roman" panose="02020603050405020304" pitchFamily="18" charset="0"/>
                <a:cs typeface="B Nazanin" panose="00000400000000000000" pitchFamily="2" charset="-78"/>
              </a:rPr>
              <a:t> باشد. پس سیستم در وضعیت امن است. </a:t>
            </a:r>
            <a:endParaRPr lang="en-US" sz="2000" dirty="0">
              <a:latin typeface="Times New Roman" panose="02020603050405020304" pitchFamily="18" charset="0"/>
              <a:cs typeface="B Nazanin" panose="00000400000000000000" pitchFamily="2" charset="-78"/>
            </a:endParaRPr>
          </a:p>
        </p:txBody>
      </p:sp>
      <p:sp>
        <p:nvSpPr>
          <p:cNvPr id="5" name="TextBox 4">
            <a:extLst>
              <a:ext uri="{FF2B5EF4-FFF2-40B4-BE49-F238E27FC236}">
                <a16:creationId xmlns:a16="http://schemas.microsoft.com/office/drawing/2014/main" id="{CE494751-411B-4911-B6F3-12B728BCB471}"/>
              </a:ext>
            </a:extLst>
          </p:cNvPr>
          <p:cNvSpPr txBox="1"/>
          <p:nvPr/>
        </p:nvSpPr>
        <p:spPr>
          <a:xfrm>
            <a:off x="566592" y="1917313"/>
            <a:ext cx="6486525" cy="590931"/>
          </a:xfrm>
          <a:prstGeom prst="rect">
            <a:avLst/>
          </a:prstGeom>
          <a:noFill/>
        </p:spPr>
        <p:txBody>
          <a:bodyPr wrap="square">
            <a:spAutoFit/>
          </a:bodyPr>
          <a:lstStyle/>
          <a:p>
            <a:pPr marL="1543050" lvl="3" indent="-342900">
              <a:lnSpc>
                <a:spcPct val="90000"/>
              </a:lnSpc>
              <a:buFontTx/>
              <a:buNone/>
            </a:pPr>
            <a:r>
              <a:rPr lang="en-US" altLang="en-US" sz="1800" b="1" i="1" dirty="0">
                <a:latin typeface="Consolas" panose="020B0609020204030204" pitchFamily="49" charset="0"/>
              </a:rPr>
              <a:t>Work </a:t>
            </a:r>
            <a:r>
              <a:rPr lang="en-US" altLang="en-US" sz="1800" b="1" dirty="0">
                <a:latin typeface="Consolas" panose="020B0609020204030204" pitchFamily="49" charset="0"/>
              </a:rPr>
              <a:t>= </a:t>
            </a:r>
            <a:r>
              <a:rPr lang="en-US" altLang="en-US" sz="1800" b="1" i="1" dirty="0">
                <a:latin typeface="Consolas" panose="020B0609020204030204" pitchFamily="49" charset="0"/>
              </a:rPr>
              <a:t>Available</a:t>
            </a:r>
          </a:p>
          <a:p>
            <a:pPr marL="1543050" lvl="3" indent="-342900">
              <a:lnSpc>
                <a:spcPct val="90000"/>
              </a:lnSpc>
              <a:buFontTx/>
              <a:buNone/>
            </a:pPr>
            <a:r>
              <a:rPr lang="en-US" altLang="en-US" sz="1800" b="1" i="1" dirty="0">
                <a:latin typeface="Consolas" panose="020B0609020204030204" pitchFamily="49" charset="0"/>
              </a:rPr>
              <a:t>Finish </a:t>
            </a:r>
            <a:r>
              <a:rPr lang="en-US" altLang="en-US" sz="1800" b="1" dirty="0">
                <a:latin typeface="Consolas" panose="020B0609020204030204" pitchFamily="49" charset="0"/>
              </a:rPr>
              <a:t>[</a:t>
            </a:r>
            <a:r>
              <a:rPr lang="en-US" altLang="en-US" sz="1800" b="1" i="1" dirty="0" err="1">
                <a:latin typeface="Consolas" panose="020B0609020204030204" pitchFamily="49" charset="0"/>
              </a:rPr>
              <a:t>i</a:t>
            </a:r>
            <a:r>
              <a:rPr lang="en-US" altLang="en-US" sz="1800" b="1" dirty="0">
                <a:latin typeface="Consolas" panose="020B0609020204030204" pitchFamily="49" charset="0"/>
              </a:rPr>
              <a:t>] =</a:t>
            </a:r>
            <a:r>
              <a:rPr lang="en-US" altLang="en-US" sz="1800" b="1" i="1" dirty="0">
                <a:latin typeface="Consolas" panose="020B0609020204030204" pitchFamily="49" charset="0"/>
              </a:rPr>
              <a:t> false </a:t>
            </a:r>
            <a:r>
              <a:rPr lang="en-US" altLang="en-US" sz="1800" b="1" dirty="0">
                <a:latin typeface="Consolas" panose="020B0609020204030204" pitchFamily="49" charset="0"/>
              </a:rPr>
              <a:t>for</a:t>
            </a:r>
            <a:r>
              <a:rPr lang="en-US" altLang="en-US" sz="1800" b="1" i="1" dirty="0">
                <a:latin typeface="Consolas" panose="020B0609020204030204" pitchFamily="49" charset="0"/>
              </a:rPr>
              <a:t> </a:t>
            </a:r>
            <a:r>
              <a:rPr lang="en-US" altLang="en-US" sz="1800" b="1" i="1" dirty="0" err="1">
                <a:latin typeface="Consolas" panose="020B0609020204030204" pitchFamily="49" charset="0"/>
              </a:rPr>
              <a:t>i</a:t>
            </a:r>
            <a:r>
              <a:rPr lang="en-US" altLang="en-US" sz="1800" b="1" dirty="0">
                <a:latin typeface="Consolas" panose="020B0609020204030204" pitchFamily="49" charset="0"/>
              </a:rPr>
              <a:t> = 0, 1, …, </a:t>
            </a:r>
            <a:r>
              <a:rPr lang="en-US" altLang="en-US" sz="1800" b="1" i="1" dirty="0">
                <a:latin typeface="Consolas" panose="020B0609020204030204" pitchFamily="49" charset="0"/>
              </a:rPr>
              <a:t>n- </a:t>
            </a:r>
            <a:r>
              <a:rPr lang="en-US" altLang="en-US" sz="1800" b="1" dirty="0">
                <a:latin typeface="Consolas" panose="020B0609020204030204" pitchFamily="49" charset="0"/>
              </a:rPr>
              <a:t>1</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7505E7D-8050-48CF-8AC7-5C1882A75E1D}"/>
                  </a:ext>
                </a:extLst>
              </p:cNvPr>
              <p:cNvSpPr txBox="1"/>
              <p:nvPr/>
            </p:nvSpPr>
            <p:spPr>
              <a:xfrm>
                <a:off x="4800600" y="4959356"/>
                <a:ext cx="4343400" cy="954107"/>
              </a:xfrm>
              <a:prstGeom prst="rect">
                <a:avLst/>
              </a:prstGeom>
              <a:noFill/>
            </p:spPr>
            <p:txBody>
              <a:bodyPr wrap="square">
                <a:spAutoFit/>
              </a:bodyPr>
              <a:lstStyle/>
              <a:p>
                <a:pPr marL="0" indent="0" algn="ctr">
                  <a:buNone/>
                </a:pPr>
                <a:r>
                  <a:rPr lang="en-US" altLang="en-US" b="1" i="1" dirty="0">
                    <a:latin typeface="Consolas" panose="020B0609020204030204" pitchFamily="49" charset="0"/>
                  </a:rPr>
                  <a:t>Work = Work + </a:t>
                </a:r>
                <a14:m>
                  <m:oMath xmlns:m="http://schemas.openxmlformats.org/officeDocument/2006/math">
                    <m:r>
                      <a:rPr lang="en-US" altLang="en-US" b="1" i="1" dirty="0" smtClean="0">
                        <a:latin typeface="Cambria Math" panose="02040503050406030204" pitchFamily="18" charset="0"/>
                      </a:rPr>
                      <m:t>𝑨𝒍𝒍𝒐𝒄𝒂𝒕𝒊𝒐</m:t>
                    </m:r>
                    <m:sSub>
                      <m:sSubPr>
                        <m:ctrlPr>
                          <a:rPr lang="en-US" altLang="en-US" b="1" i="1" dirty="0" smtClean="0">
                            <a:latin typeface="Cambria Math" panose="02040503050406030204" pitchFamily="18" charset="0"/>
                          </a:rPr>
                        </m:ctrlPr>
                      </m:sSubPr>
                      <m:e>
                        <m:r>
                          <a:rPr lang="en-US" altLang="en-US" b="1" i="1" dirty="0" smtClean="0">
                            <a:latin typeface="Cambria Math" panose="02040503050406030204" pitchFamily="18" charset="0"/>
                          </a:rPr>
                          <m:t>𝒏</m:t>
                        </m:r>
                      </m:e>
                      <m:sub>
                        <m:r>
                          <a:rPr lang="en-US" altLang="en-US" b="1" i="1" dirty="0" smtClean="0">
                            <a:latin typeface="Cambria Math" panose="02040503050406030204" pitchFamily="18" charset="0"/>
                          </a:rPr>
                          <m:t>𝒊</m:t>
                        </m:r>
                      </m:sub>
                    </m:sSub>
                  </m:oMath>
                </a14:m>
                <a:br>
                  <a:rPr lang="en-US" altLang="en-US" b="1" i="1" dirty="0">
                    <a:latin typeface="Consolas" panose="020B0609020204030204" pitchFamily="49" charset="0"/>
                  </a:rPr>
                </a:br>
                <a:r>
                  <a:rPr lang="en-US" altLang="en-US" b="1" i="1" dirty="0">
                    <a:latin typeface="Consolas" panose="020B0609020204030204" pitchFamily="49" charset="0"/>
                  </a:rPr>
                  <a:t> Finish[</a:t>
                </a:r>
                <a:r>
                  <a:rPr lang="en-US" altLang="en-US" b="1" i="1" dirty="0" err="1">
                    <a:latin typeface="Consolas" panose="020B0609020204030204" pitchFamily="49" charset="0"/>
                  </a:rPr>
                  <a:t>i</a:t>
                </a:r>
                <a:r>
                  <a:rPr lang="en-US" altLang="en-US" b="1" i="1" dirty="0">
                    <a:latin typeface="Consolas" panose="020B0609020204030204" pitchFamily="49" charset="0"/>
                  </a:rPr>
                  <a:t>] = true</a:t>
                </a:r>
                <a:br>
                  <a:rPr lang="en-US" altLang="en-US" b="1" dirty="0"/>
                </a:b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برو به مرحله ۲ </a:t>
                </a:r>
                <a:endParaRPr lang="en-US" altLang="en-US" dirty="0"/>
              </a:p>
            </p:txBody>
          </p:sp>
        </mc:Choice>
        <mc:Fallback>
          <p:sp>
            <p:nvSpPr>
              <p:cNvPr id="7" name="TextBox 6">
                <a:extLst>
                  <a:ext uri="{FF2B5EF4-FFF2-40B4-BE49-F238E27FC236}">
                    <a16:creationId xmlns:a16="http://schemas.microsoft.com/office/drawing/2014/main" id="{37505E7D-8050-48CF-8AC7-5C1882A75E1D}"/>
                  </a:ext>
                </a:extLst>
              </p:cNvPr>
              <p:cNvSpPr txBox="1">
                <a:spLocks noRot="1" noChangeAspect="1" noMove="1" noResize="1" noEditPoints="1" noAdjustHandles="1" noChangeArrowheads="1" noChangeShapeType="1" noTextEdit="1"/>
              </p:cNvSpPr>
              <p:nvPr/>
            </p:nvSpPr>
            <p:spPr>
              <a:xfrm>
                <a:off x="4800600" y="4959356"/>
                <a:ext cx="4343400" cy="954107"/>
              </a:xfrm>
              <a:prstGeom prst="rect">
                <a:avLst/>
              </a:prstGeom>
              <a:blipFill>
                <a:blip r:embed="rId3"/>
                <a:stretch>
                  <a:fillRect t="-3846" b="-12179"/>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F4D3-7BE1-460A-911D-A5B2FB133FFD}"/>
              </a:ext>
            </a:extLst>
          </p:cNvPr>
          <p:cNvSpPr>
            <a:spLocks noGrp="1"/>
          </p:cNvSpPr>
          <p:nvPr>
            <p:ph type="title"/>
          </p:nvPr>
        </p:nvSpPr>
        <p:spPr/>
        <p:txBody>
          <a:bodyPr/>
          <a:lstStyle/>
          <a:p>
            <a:r>
              <a:rPr lang="en-US" altLang="en-US" sz="2800" dirty="0"/>
              <a:t>Resource-Request Algorithm for Process </a:t>
            </a:r>
            <a:r>
              <a:rPr lang="en-US" altLang="en-US" sz="2800" i="1" dirty="0"/>
              <a:t>P</a:t>
            </a:r>
            <a:r>
              <a:rPr lang="en-US" altLang="en-US" sz="2800" i="1" baseline="-25000" dirty="0"/>
              <a:t>i</a:t>
            </a:r>
            <a:endParaRPr lang="en-US" sz="28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37A211-2126-4A7A-AC07-62AF5383EF55}"/>
                  </a:ext>
                </a:extLst>
              </p:cNvPr>
              <p:cNvSpPr>
                <a:spLocks noGrp="1"/>
              </p:cNvSpPr>
              <p:nvPr>
                <p:ph idx="1"/>
              </p:nvPr>
            </p:nvSpPr>
            <p:spPr/>
            <p:txBody>
              <a:bodyPr/>
              <a:lstStyle/>
              <a:p>
                <a:pPr algn="r" rtl="1"/>
                <a:r>
                  <a:rPr lang="fa-IR" sz="2800" dirty="0">
                    <a:cs typeface="B Nazanin" panose="00000400000000000000" pitchFamily="2" charset="-78"/>
                  </a:rPr>
                  <a:t>حال باید الگوریتمی ارائه شود که نشان دهد وقتی درخواستی برآورده می‌شود سیستم در وضعیت امنی است. </a:t>
                </a:r>
              </a:p>
              <a:p>
                <a:pPr algn="r" rtl="1"/>
                <a:r>
                  <a:rPr lang="fa-IR" sz="2800" dirty="0">
                    <a:cs typeface="B Nazanin" panose="00000400000000000000" pitchFamily="2" charset="-78"/>
                  </a:rPr>
                  <a:t>فرض می‌کنیم.</a:t>
                </a:r>
              </a:p>
              <a:p>
                <a:pPr algn="r" rtl="1"/>
                <a14:m>
                  <m:oMath xmlns:m="http://schemas.openxmlformats.org/officeDocument/2006/math">
                    <m:r>
                      <a:rPr lang="en-US" altLang="en-US" sz="2800" i="1" dirty="0" smtClean="0">
                        <a:latin typeface="Cambria Math" panose="02040503050406030204" pitchFamily="18" charset="0"/>
                        <a:cs typeface="B Nazanin" panose="00000400000000000000" pitchFamily="2" charset="-78"/>
                      </a:rPr>
                      <m:t>𝑅𝑒𝑞𝑢𝑒𝑠</m:t>
                    </m:r>
                    <m:sSub>
                      <m:sSubPr>
                        <m:ctrlPr>
                          <a:rPr lang="en-US" altLang="en-US" sz="2800" b="0" i="1" dirty="0" smtClean="0">
                            <a:latin typeface="Cambria Math" panose="02040503050406030204" pitchFamily="18" charset="0"/>
                            <a:cs typeface="B Nazanin" panose="00000400000000000000" pitchFamily="2" charset="-78"/>
                          </a:rPr>
                        </m:ctrlPr>
                      </m:sSubPr>
                      <m:e>
                        <m:r>
                          <a:rPr lang="en-US" altLang="en-US" sz="2800" i="1" dirty="0" smtClean="0">
                            <a:latin typeface="Cambria Math" panose="02040503050406030204" pitchFamily="18" charset="0"/>
                            <a:cs typeface="B Nazanin" panose="00000400000000000000" pitchFamily="2" charset="-78"/>
                          </a:rPr>
                          <m:t>𝑡</m:t>
                        </m:r>
                      </m:e>
                      <m:sub>
                        <m:r>
                          <a:rPr lang="en-US" altLang="en-US" sz="2800" i="1" dirty="0" smtClean="0">
                            <a:latin typeface="Cambria Math" panose="02040503050406030204" pitchFamily="18" charset="0"/>
                            <a:cs typeface="B Nazanin" panose="00000400000000000000" pitchFamily="2" charset="-78"/>
                          </a:rPr>
                          <m:t>𝑖</m:t>
                        </m:r>
                      </m:sub>
                    </m:sSub>
                  </m:oMath>
                </a14:m>
                <a:r>
                  <a:rPr lang="en-US" altLang="en-US" sz="2800" dirty="0">
                    <a:latin typeface="Times New Roman" panose="02020603050405020304" pitchFamily="18" charset="0"/>
                    <a:cs typeface="B Nazanin" panose="00000400000000000000" pitchFamily="2" charset="-78"/>
                  </a:rPr>
                  <a:t> </a:t>
                </a:r>
                <a:r>
                  <a:rPr lang="fa-IR" altLang="en-US" sz="2800" dirty="0">
                    <a:latin typeface="Times New Roman" panose="02020603050405020304" pitchFamily="18" charset="0"/>
                    <a:cs typeface="B Nazanin" panose="00000400000000000000" pitchFamily="2" charset="-78"/>
                  </a:rPr>
                  <a:t> برابر بردار درخواست برای فرآیند </a:t>
                </a:r>
                <a14:m>
                  <m:oMath xmlns:m="http://schemas.openxmlformats.org/officeDocument/2006/math">
                    <m:r>
                      <a:rPr lang="en-US" altLang="en-US" sz="2800" b="0" i="0" dirty="0" smtClean="0">
                        <a:latin typeface="Cambria Math" panose="02040503050406030204" pitchFamily="18" charset="0"/>
                        <a:cs typeface="B Nazanin" panose="00000400000000000000" pitchFamily="2" charset="-78"/>
                      </a:rPr>
                      <m:t> </m:t>
                    </m:r>
                    <m:sSub>
                      <m:sSubPr>
                        <m:ctrlPr>
                          <a:rPr lang="en-US" altLang="en-US" sz="2800" i="1" dirty="0" smtClean="0">
                            <a:latin typeface="Cambria Math" panose="02040503050406030204" pitchFamily="18" charset="0"/>
                            <a:cs typeface="B Nazanin" panose="00000400000000000000" pitchFamily="2" charset="-78"/>
                          </a:rPr>
                        </m:ctrlPr>
                      </m:sSubPr>
                      <m:e>
                        <m:r>
                          <a:rPr lang="en-US" altLang="en-US" sz="2800" i="1" dirty="0" smtClean="0">
                            <a:latin typeface="Cambria Math" panose="02040503050406030204" pitchFamily="18" charset="0"/>
                            <a:cs typeface="B Nazanin" panose="00000400000000000000" pitchFamily="2" charset="-78"/>
                          </a:rPr>
                          <m:t>𝑇</m:t>
                        </m:r>
                      </m:e>
                      <m:sub>
                        <m:r>
                          <a:rPr lang="en-US" altLang="en-US" sz="2800" i="1" dirty="0" smtClean="0">
                            <a:latin typeface="Cambria Math" panose="02040503050406030204" pitchFamily="18" charset="0"/>
                            <a:cs typeface="B Nazanin" panose="00000400000000000000" pitchFamily="2" charset="-78"/>
                          </a:rPr>
                          <m:t>𝑖</m:t>
                        </m:r>
                      </m:sub>
                    </m:sSub>
                  </m:oMath>
                </a14:m>
                <a:r>
                  <a:rPr lang="fa-IR" altLang="en-US" sz="2800" dirty="0">
                    <a:latin typeface="Times New Roman" panose="02020603050405020304" pitchFamily="18" charset="0"/>
                    <a:cs typeface="B Nazanin" panose="00000400000000000000" pitchFamily="2" charset="-78"/>
                  </a:rPr>
                  <a:t>.است</a:t>
                </a:r>
              </a:p>
              <a:p>
                <a:pPr algn="r" rtl="1"/>
                <a:r>
                  <a:rPr lang="fa-IR" altLang="en-US" sz="2800" dirty="0">
                    <a:latin typeface="Times New Roman" panose="02020603050405020304" pitchFamily="18" charset="0"/>
                    <a:cs typeface="B Nazanin" panose="00000400000000000000" pitchFamily="2" charset="-78"/>
                  </a:rPr>
                  <a:t>. اگر</a:t>
                </a:r>
                <a:r>
                  <a:rPr lang="en-US" altLang="en-US" sz="2800" dirty="0">
                    <a:cs typeface="B Nazanin" panose="00000400000000000000" pitchFamily="2" charset="-78"/>
                  </a:rPr>
                  <a:t> </a:t>
                </a:r>
                <a14:m>
                  <m:oMath xmlns:m="http://schemas.openxmlformats.org/officeDocument/2006/math">
                    <m:r>
                      <a:rPr lang="en-US" altLang="en-US" sz="2800" i="1" dirty="0" smtClean="0">
                        <a:latin typeface="Cambria Math" panose="02040503050406030204" pitchFamily="18" charset="0"/>
                        <a:cs typeface="B Nazanin" panose="00000400000000000000" pitchFamily="2" charset="-78"/>
                      </a:rPr>
                      <m:t>𝑅𝑒𝑞𝑢𝑒𝑠</m:t>
                    </m:r>
                    <m:sSub>
                      <m:sSubPr>
                        <m:ctrlPr>
                          <a:rPr lang="en-US" altLang="en-US" sz="2800" b="0" i="1" dirty="0" smtClean="0">
                            <a:latin typeface="Cambria Math" panose="02040503050406030204" pitchFamily="18" charset="0"/>
                            <a:cs typeface="B Nazanin" panose="00000400000000000000" pitchFamily="2" charset="-78"/>
                          </a:rPr>
                        </m:ctrlPr>
                      </m:sSubPr>
                      <m:e>
                        <m:r>
                          <a:rPr lang="en-US" altLang="en-US" sz="2800" i="1" dirty="0" smtClean="0">
                            <a:latin typeface="Cambria Math" panose="02040503050406030204" pitchFamily="18" charset="0"/>
                            <a:cs typeface="B Nazanin" panose="00000400000000000000" pitchFamily="2" charset="-78"/>
                          </a:rPr>
                          <m:t>𝑡</m:t>
                        </m:r>
                      </m:e>
                      <m:sub>
                        <m:r>
                          <a:rPr lang="en-US" altLang="en-US" sz="2800" i="1" dirty="0" smtClean="0">
                            <a:latin typeface="Cambria Math" panose="02040503050406030204" pitchFamily="18" charset="0"/>
                            <a:cs typeface="B Nazanin" panose="00000400000000000000" pitchFamily="2" charset="-78"/>
                          </a:rPr>
                          <m:t>𝑖</m:t>
                        </m:r>
                      </m:sub>
                    </m:sSub>
                    <m:d>
                      <m:dPr>
                        <m:begChr m:val="["/>
                        <m:endChr m:val="]"/>
                        <m:ctrlPr>
                          <a:rPr lang="en-US" altLang="en-US" sz="2800" b="0" i="1" dirty="0" smtClean="0">
                            <a:latin typeface="Cambria Math" panose="02040503050406030204" pitchFamily="18" charset="0"/>
                            <a:cs typeface="B Nazanin" panose="00000400000000000000" pitchFamily="2" charset="-78"/>
                          </a:rPr>
                        </m:ctrlPr>
                      </m:dPr>
                      <m:e>
                        <m:r>
                          <a:rPr lang="en-US" altLang="en-US" sz="2800" b="0" i="1" dirty="0" smtClean="0">
                            <a:latin typeface="Cambria Math" panose="02040503050406030204" pitchFamily="18" charset="0"/>
                            <a:cs typeface="B Nazanin" panose="00000400000000000000" pitchFamily="2" charset="-78"/>
                          </a:rPr>
                          <m:t>𝑗</m:t>
                        </m:r>
                      </m:e>
                    </m:d>
                    <m:r>
                      <a:rPr lang="en-US" altLang="en-US" sz="2800" b="0" i="1" dirty="0" smtClean="0">
                        <a:latin typeface="Cambria Math" panose="02040503050406030204" pitchFamily="18" charset="0"/>
                        <a:cs typeface="B Nazanin" panose="00000400000000000000" pitchFamily="2" charset="-78"/>
                      </a:rPr>
                      <m:t>=</m:t>
                    </m:r>
                    <m:r>
                      <a:rPr lang="en-US" altLang="en-US" sz="2800" b="0" i="1" dirty="0" smtClean="0">
                        <a:latin typeface="Cambria Math" panose="02040503050406030204" pitchFamily="18" charset="0"/>
                        <a:cs typeface="B Nazanin" panose="00000400000000000000" pitchFamily="2" charset="-78"/>
                      </a:rPr>
                      <m:t>𝑘</m:t>
                    </m:r>
                  </m:oMath>
                </a14:m>
                <a:r>
                  <a:rPr lang="fa-IR" altLang="en-US" sz="2800" dirty="0">
                    <a:latin typeface="Times New Roman" panose="02020603050405020304" pitchFamily="18" charset="0"/>
                    <a:cs typeface="B Nazanin" panose="00000400000000000000" pitchFamily="2" charset="-78"/>
                  </a:rPr>
                  <a:t>پس فرآیند </a:t>
                </a:r>
                <a14:m>
                  <m:oMath xmlns:m="http://schemas.openxmlformats.org/officeDocument/2006/math">
                    <m:sSub>
                      <m:sSubPr>
                        <m:ctrlPr>
                          <a:rPr lang="en-US" altLang="en-US" sz="2800" i="1" dirty="0">
                            <a:latin typeface="Cambria Math" panose="02040503050406030204" pitchFamily="18" charset="0"/>
                            <a:cs typeface="B Nazanin" panose="00000400000000000000" pitchFamily="2" charset="-78"/>
                          </a:rPr>
                        </m:ctrlPr>
                      </m:sSubPr>
                      <m:e>
                        <m:r>
                          <a:rPr lang="en-US" altLang="en-US" sz="2800" dirty="0">
                            <a:latin typeface="Cambria Math" panose="02040503050406030204" pitchFamily="18" charset="0"/>
                            <a:cs typeface="B Nazanin" panose="00000400000000000000" pitchFamily="2" charset="-78"/>
                          </a:rPr>
                          <m:t>𝑇</m:t>
                        </m:r>
                      </m:e>
                      <m:sub>
                        <m:r>
                          <a:rPr lang="en-US" altLang="en-US" sz="2800" dirty="0">
                            <a:latin typeface="Cambria Math" panose="02040503050406030204" pitchFamily="18" charset="0"/>
                            <a:cs typeface="B Nazanin" panose="00000400000000000000" pitchFamily="2" charset="-78"/>
                          </a:rPr>
                          <m:t>𝑖</m:t>
                        </m:r>
                      </m:sub>
                    </m:sSub>
                  </m:oMath>
                </a14:m>
                <a:r>
                  <a:rPr lang="fa-IR" altLang="en-US" sz="2800" dirty="0">
                    <a:latin typeface="Times New Roman" panose="02020603050405020304" pitchFamily="18" charset="0"/>
                    <a:cs typeface="B Nazanin" panose="00000400000000000000" pitchFamily="2" charset="-78"/>
                  </a:rPr>
                  <a:t> از منبع </a:t>
                </a:r>
                <a14:m>
                  <m:oMath xmlns:m="http://schemas.openxmlformats.org/officeDocument/2006/math">
                    <m:sSub>
                      <m:sSubPr>
                        <m:ctrlPr>
                          <a:rPr lang="en-US" altLang="en-US" sz="2800" b="0" i="1" dirty="0" smtClean="0">
                            <a:latin typeface="Cambria Math" panose="02040503050406030204" pitchFamily="18" charset="0"/>
                            <a:cs typeface="B Nazanin" panose="00000400000000000000" pitchFamily="2" charset="-78"/>
                          </a:rPr>
                        </m:ctrlPr>
                      </m:sSubPr>
                      <m:e>
                        <m:r>
                          <a:rPr lang="en-US" altLang="en-US" sz="2800" i="1" dirty="0" smtClean="0">
                            <a:latin typeface="Cambria Math" panose="02040503050406030204" pitchFamily="18" charset="0"/>
                            <a:cs typeface="B Nazanin" panose="00000400000000000000" pitchFamily="2" charset="-78"/>
                          </a:rPr>
                          <m:t>𝑅</m:t>
                        </m:r>
                      </m:e>
                      <m:sub>
                        <m:r>
                          <a:rPr lang="en-US" altLang="en-US" sz="2800" i="1" dirty="0" smtClean="0">
                            <a:latin typeface="Cambria Math" panose="02040503050406030204" pitchFamily="18" charset="0"/>
                            <a:cs typeface="B Nazanin" panose="00000400000000000000" pitchFamily="2" charset="-78"/>
                          </a:rPr>
                          <m:t>𝑗</m:t>
                        </m:r>
                      </m:sub>
                    </m:sSub>
                  </m:oMath>
                </a14:m>
                <a:r>
                  <a:rPr lang="fa-IR" altLang="en-US" sz="2800" dirty="0">
                    <a:latin typeface="Times New Roman" panose="02020603050405020304" pitchFamily="18" charset="0"/>
                    <a:cs typeface="B Nazanin" panose="00000400000000000000" pitchFamily="2" charset="-78"/>
                  </a:rPr>
                  <a:t> به تعداد </a:t>
                </a:r>
                <a:r>
                  <a:rPr lang="en-US" altLang="en-US" sz="2800" dirty="0">
                    <a:latin typeface="Times New Roman" panose="02020603050405020304" pitchFamily="18" charset="0"/>
                    <a:cs typeface="B Nazanin" panose="00000400000000000000" pitchFamily="2" charset="-78"/>
                  </a:rPr>
                  <a:t>k</a:t>
                </a:r>
                <a:r>
                  <a:rPr lang="fa-IR" altLang="en-US" sz="2800" dirty="0">
                    <a:latin typeface="Times New Roman" panose="02020603050405020304" pitchFamily="18" charset="0"/>
                    <a:cs typeface="B Nazanin" panose="00000400000000000000" pitchFamily="2" charset="-78"/>
                  </a:rPr>
                  <a:t> نمونه می‌خواهد.</a:t>
                </a:r>
                <a:endParaRPr lang="en-US" altLang="en-US" sz="2800" dirty="0">
                  <a:latin typeface="Times New Roman" panose="02020603050405020304" pitchFamily="18" charset="0"/>
                  <a:cs typeface="B Nazanin" panose="00000400000000000000" pitchFamily="2" charset="-78"/>
                </a:endParaRPr>
              </a:p>
              <a:p>
                <a:pPr algn="r" rtl="1"/>
                <a:endParaRPr lang="fa-IR" sz="2800" dirty="0">
                  <a:cs typeface="B Nazanin" panose="00000400000000000000" pitchFamily="2" charset="-78"/>
                </a:endParaRPr>
              </a:p>
              <a:p>
                <a:pPr algn="r" rtl="1"/>
                <a:endParaRPr lang="en-US" sz="2800" dirty="0">
                  <a:cs typeface="B Nazanin" panose="00000400000000000000" pitchFamily="2" charset="-78"/>
                </a:endParaRPr>
              </a:p>
            </p:txBody>
          </p:sp>
        </mc:Choice>
        <mc:Fallback>
          <p:sp>
            <p:nvSpPr>
              <p:cNvPr id="3" name="Content Placeholder 2">
                <a:extLst>
                  <a:ext uri="{FF2B5EF4-FFF2-40B4-BE49-F238E27FC236}">
                    <a16:creationId xmlns:a16="http://schemas.microsoft.com/office/drawing/2014/main" id="{0937A211-2126-4A7A-AC07-62AF5383EF55}"/>
                  </a:ext>
                </a:extLst>
              </p:cNvPr>
              <p:cNvSpPr>
                <a:spLocks noGrp="1" noRot="1" noChangeAspect="1" noMove="1" noResize="1" noEditPoints="1" noAdjustHandles="1" noChangeArrowheads="1" noChangeShapeType="1" noTextEdit="1"/>
              </p:cNvSpPr>
              <p:nvPr>
                <p:ph idx="1"/>
              </p:nvPr>
            </p:nvSpPr>
            <p:spPr>
              <a:blipFill>
                <a:blip r:embed="rId2"/>
                <a:stretch>
                  <a:fillRect l="-631" t="-3091" r="-1735"/>
                </a:stretch>
              </a:blipFill>
            </p:spPr>
            <p:txBody>
              <a:bodyPr/>
              <a:lstStyle/>
              <a:p>
                <a:r>
                  <a:rPr lang="en-US">
                    <a:noFill/>
                  </a:rPr>
                  <a:t> </a:t>
                </a:r>
              </a:p>
            </p:txBody>
          </p:sp>
        </mc:Fallback>
      </mc:AlternateContent>
    </p:spTree>
    <p:extLst>
      <p:ext uri="{BB962C8B-B14F-4D97-AF65-F5344CB8AC3E}">
        <p14:creationId xmlns:p14="http://schemas.microsoft.com/office/powerpoint/2010/main" val="1413807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D555E4E-D656-4473-9631-EC334BFD82B2}"/>
              </a:ext>
            </a:extLst>
          </p:cNvPr>
          <p:cNvSpPr>
            <a:spLocks noGrp="1" noChangeArrowheads="1"/>
          </p:cNvSpPr>
          <p:nvPr>
            <p:ph type="title"/>
          </p:nvPr>
        </p:nvSpPr>
        <p:spPr>
          <a:xfrm>
            <a:off x="899951" y="353078"/>
            <a:ext cx="7924800" cy="457200"/>
          </a:xfrm>
        </p:spPr>
        <p:txBody>
          <a:bodyPr/>
          <a:lstStyle/>
          <a:p>
            <a:pPr eaLnBrk="1" hangingPunct="1"/>
            <a:r>
              <a:rPr lang="en-US" altLang="en-US" sz="2800" dirty="0"/>
              <a:t>Resource-Request Algorithm for Process </a:t>
            </a:r>
            <a:r>
              <a:rPr lang="en-US" altLang="en-US" sz="2800" i="1" dirty="0"/>
              <a:t>P</a:t>
            </a:r>
            <a:r>
              <a:rPr lang="en-US" altLang="en-US" sz="2800" i="1" baseline="-25000" dirty="0"/>
              <a:t>i</a:t>
            </a:r>
            <a:endParaRPr lang="en-US" altLang="en-US" sz="2800" dirty="0"/>
          </a:p>
        </p:txBody>
      </p:sp>
      <mc:AlternateContent xmlns:mc="http://schemas.openxmlformats.org/markup-compatibility/2006">
        <mc:Choice xmlns:a14="http://schemas.microsoft.com/office/drawing/2010/main" Requires="a14">
          <p:sp>
            <p:nvSpPr>
              <p:cNvPr id="54274" name="Rectangle 3">
                <a:extLst>
                  <a:ext uri="{FF2B5EF4-FFF2-40B4-BE49-F238E27FC236}">
                    <a16:creationId xmlns:a16="http://schemas.microsoft.com/office/drawing/2014/main" id="{778FADBB-9076-4FBD-93D9-F75ADC967EFF}"/>
                  </a:ext>
                </a:extLst>
              </p:cNvPr>
              <p:cNvSpPr>
                <a:spLocks noGrp="1" noChangeArrowheads="1"/>
              </p:cNvSpPr>
              <p:nvPr>
                <p:ph idx="1"/>
              </p:nvPr>
            </p:nvSpPr>
            <p:spPr>
              <a:xfrm>
                <a:off x="208280" y="914187"/>
                <a:ext cx="8851158" cy="4709680"/>
              </a:xfrm>
            </p:spPr>
            <p:txBody>
              <a:bodyPr/>
              <a:lstStyle/>
              <a:p>
                <a:pPr marL="0" marR="0" lvl="0" indent="0" algn="r" rtl="1">
                  <a:lnSpc>
                    <a:spcPct val="107000"/>
                  </a:lnSpc>
                  <a:spcBef>
                    <a:spcPts val="0"/>
                  </a:spcBef>
                  <a:spcAft>
                    <a:spcPts val="800"/>
                  </a:spcAft>
                  <a:buNone/>
                  <a:tabLst>
                    <a:tab pos="457200" algn="l"/>
                  </a:tabLs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۱.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altLang="en-US" sz="2400" b="1" i="1" dirty="0" smtClean="0">
                        <a:latin typeface="Cambria Math" panose="02040503050406030204" pitchFamily="18" charset="0"/>
                        <a:cs typeface="B Nazanin" panose="00000400000000000000" pitchFamily="2" charset="-78"/>
                      </a:rPr>
                      <m:t>𝑹𝒆𝒒𝒖𝒆𝒔</m:t>
                    </m:r>
                    <m:sSub>
                      <m:sSubPr>
                        <m:ctrlPr>
                          <a:rPr lang="en-US" altLang="en-US" sz="2400" b="1" i="1" dirty="0" smtClean="0">
                            <a:latin typeface="Cambria Math" panose="02040503050406030204" pitchFamily="18" charset="0"/>
                            <a:cs typeface="B Nazanin" panose="00000400000000000000" pitchFamily="2" charset="-78"/>
                          </a:rPr>
                        </m:ctrlPr>
                      </m:sSubPr>
                      <m:e>
                        <m:r>
                          <a:rPr lang="en-US" altLang="en-US" sz="2400" b="1" i="1" dirty="0" smtClean="0">
                            <a:latin typeface="Cambria Math" panose="02040503050406030204" pitchFamily="18" charset="0"/>
                            <a:cs typeface="B Nazanin" panose="00000400000000000000" pitchFamily="2" charset="-78"/>
                          </a:rPr>
                          <m:t>𝒕</m:t>
                        </m:r>
                      </m:e>
                      <m:sub>
                        <m:r>
                          <a:rPr lang="en-US" altLang="en-US" sz="2400" b="1" i="1" dirty="0" smtClean="0">
                            <a:latin typeface="Cambria Math" panose="02040503050406030204" pitchFamily="18" charset="0"/>
                            <a:cs typeface="B Nazanin" panose="00000400000000000000" pitchFamily="2" charset="-78"/>
                          </a:rPr>
                          <m:t>𝒊</m:t>
                        </m:r>
                      </m:sub>
                    </m:sSub>
                  </m:oMath>
                </a14:m>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𝑵𝒆𝒆</m:t>
                    </m:r>
                    <m:sSub>
                      <m:sSubPr>
                        <m:ctrlP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𝒅</m:t>
                        </m:r>
                      </m:e>
                      <m:sub>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𝒊</m:t>
                        </m:r>
                      </m:sub>
                    </m:sSub>
                  </m:oMath>
                </a14:m>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به مرحله 2 بروید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غیر این صورت، شرایط خطا را ایجاد کنید، زیرا فرآیند از حداکثر ادعای خود فراتر رفته است (درخواست فراتر از نیاز مجاز نیست)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spcBef>
                    <a:spcPts val="0"/>
                  </a:spcBef>
                  <a:spcAft>
                    <a:spcPts val="800"/>
                  </a:spcAft>
                  <a:buNone/>
                  <a:tabLst>
                    <a:tab pos="457200" algn="l"/>
                  </a:tabLs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۲.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altLang="en-US" sz="2400" b="1" i="1" dirty="0" smtClean="0">
                        <a:latin typeface="Cambria Math" panose="02040503050406030204" pitchFamily="18" charset="0"/>
                        <a:cs typeface="B Nazanin" panose="00000400000000000000" pitchFamily="2" charset="-78"/>
                      </a:rPr>
                      <m:t>𝑹𝒆𝒒𝒖𝒆𝒔</m:t>
                    </m:r>
                    <m:sSub>
                      <m:sSubPr>
                        <m:ctrlPr>
                          <a:rPr lang="en-US" altLang="en-US" sz="2400" b="1" i="1" dirty="0" smtClean="0">
                            <a:latin typeface="Cambria Math" panose="02040503050406030204" pitchFamily="18" charset="0"/>
                            <a:cs typeface="B Nazanin" panose="00000400000000000000" pitchFamily="2" charset="-78"/>
                          </a:rPr>
                        </m:ctrlPr>
                      </m:sSubPr>
                      <m:e>
                        <m:r>
                          <a:rPr lang="en-US" altLang="en-US" sz="2400" b="1" i="1" dirty="0" smtClean="0">
                            <a:latin typeface="Cambria Math" panose="02040503050406030204" pitchFamily="18" charset="0"/>
                            <a:cs typeface="B Nazanin" panose="00000400000000000000" pitchFamily="2" charset="-78"/>
                          </a:rPr>
                          <m:t>𝒕</m:t>
                        </m:r>
                      </m:e>
                      <m:sub>
                        <m:r>
                          <a:rPr lang="en-US" altLang="en-US" sz="2400" b="1" i="1" dirty="0" smtClean="0">
                            <a:latin typeface="Cambria Math" panose="02040503050406030204" pitchFamily="18" charset="0"/>
                            <a:cs typeface="B Nazanin" panose="00000400000000000000" pitchFamily="2" charset="-78"/>
                          </a:rPr>
                          <m:t>𝒊</m:t>
                        </m:r>
                      </m:sub>
                    </m:sSub>
                  </m:oMath>
                </a14:m>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 Available</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به مرحله 3 بروید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غیر این صورت، </a:t>
                </a:r>
                <a14:m>
                  <m:oMath xmlns:m="http://schemas.openxmlformats.org/officeDocument/2006/math">
                    <m:sSub>
                      <m:sSubPr>
                        <m:ctrlPr>
                          <a:rPr lang="en-US" altLang="en-US" sz="2400" i="1" dirty="0">
                            <a:latin typeface="Cambria Math" panose="02040503050406030204" pitchFamily="18" charset="0"/>
                            <a:cs typeface="B Nazanin" panose="00000400000000000000" pitchFamily="2" charset="-78"/>
                          </a:rPr>
                        </m:ctrlPr>
                      </m:sSubPr>
                      <m:e>
                        <m:r>
                          <a:rPr lang="en-US" altLang="en-US" sz="2400" dirty="0">
                            <a:latin typeface="Cambria Math" panose="02040503050406030204" pitchFamily="18" charset="0"/>
                            <a:cs typeface="B Nazanin" panose="00000400000000000000" pitchFamily="2" charset="-78"/>
                          </a:rPr>
                          <m:t>𝑇</m:t>
                        </m:r>
                      </m:e>
                      <m:sub>
                        <m:r>
                          <a:rPr lang="en-US" altLang="en-US" sz="2400" dirty="0">
                            <a:latin typeface="Cambria Math" panose="020405030504060302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باید منتظر بماند، زیرا منابع در دسترس نیستند (درخواست نباید بیشتر از منابع موجود باشد)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lvl="0" indent="0" algn="r" rtl="1">
                  <a:lnSpc>
                    <a:spcPct val="107000"/>
                  </a:lnSpc>
                  <a:spcBef>
                    <a:spcPts val="0"/>
                  </a:spcBef>
                  <a:spcAft>
                    <a:spcPts val="800"/>
                  </a:spcAft>
                  <a:buNone/>
                  <a:tabLst>
                    <a:tab pos="457200" algn="l"/>
                  </a:tabLst>
                </a:pPr>
                <a:r>
                  <a:rPr lang="fa-IR" sz="2400" dirty="0">
                    <a:latin typeface="Times New Roman" panose="02020603050405020304" pitchFamily="18" charset="0"/>
                    <a:ea typeface="Times New Roman" panose="02020603050405020304" pitchFamily="18" charset="0"/>
                    <a:cs typeface="B Nazanin" panose="00000400000000000000" pitchFamily="2" charset="-78"/>
                  </a:rPr>
                  <a:t>۳.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تغییر حالت به شرح زیر، فرض کنید منابع درخواستی را به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altLang="en-US" sz="2400" i="1" dirty="0" smtClean="0">
                            <a:latin typeface="Cambria Math" panose="02040503050406030204" pitchFamily="18" charset="0"/>
                            <a:cs typeface="B Nazanin" panose="00000400000000000000" pitchFamily="2" charset="-78"/>
                          </a:rPr>
                        </m:ctrlPr>
                      </m:sSubPr>
                      <m:e>
                        <m:r>
                          <a:rPr lang="en-US" altLang="en-US" sz="2400" dirty="0">
                            <a:latin typeface="Cambria Math" panose="02040503050406030204" pitchFamily="18" charset="0"/>
                            <a:cs typeface="B Nazanin" panose="00000400000000000000" pitchFamily="2" charset="-78"/>
                          </a:rPr>
                          <m:t>𝑇</m:t>
                        </m:r>
                      </m:e>
                      <m:sub>
                        <m:r>
                          <a:rPr lang="en-US" altLang="en-US" sz="2400" dirty="0">
                            <a:latin typeface="Cambria Math" panose="02040503050406030204" pitchFamily="18" charset="0"/>
                            <a:cs typeface="B Nazanin" panose="00000400000000000000" pitchFamily="2" charset="-78"/>
                          </a:rPr>
                          <m:t>𝑖</m:t>
                        </m:r>
                      </m:sub>
                    </m:sSub>
                  </m:oMath>
                </a14:m>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اختصاص می‌دهیم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ctr" rtl="1">
                  <a:lnSpc>
                    <a:spcPct val="107000"/>
                  </a:lnSpc>
                  <a:spcBef>
                    <a:spcPts val="0"/>
                  </a:spcBef>
                  <a:spcAft>
                    <a:spcPts val="800"/>
                  </a:spcAft>
                  <a:buNone/>
                  <a:tabLst>
                    <a:tab pos="457200" algn="l"/>
                  </a:tabLst>
                </a:pPr>
                <a:r>
                  <a:rPr lang="en-US" altLang="en-US" sz="2000" dirty="0">
                    <a:sym typeface="Symbol" panose="05050102010706020507" pitchFamily="18" charset="2"/>
                  </a:rPr>
                  <a:t>		 </a:t>
                </a:r>
                <a14:m>
                  <m:oMath xmlns:m="http://schemas.openxmlformats.org/officeDocument/2006/math">
                    <m:r>
                      <a:rPr lang="en-US" altLang="en-US" sz="2000" b="0" i="1" dirty="0" smtClean="0">
                        <a:latin typeface="Cambria Math" panose="02040503050406030204" pitchFamily="18" charset="0"/>
                        <a:sym typeface="Symbol" panose="05050102010706020507" pitchFamily="18" charset="2"/>
                      </a:rPr>
                      <m:t>𝐴𝑣𝑎𝑖𝑙𝑎𝑏𝑙𝑒</m:t>
                    </m:r>
                  </m:oMath>
                </a14:m>
                <a:r>
                  <a:rPr lang="en-US" altLang="en-US" sz="2000" dirty="0">
                    <a:sym typeface="Symbol" panose="05050102010706020507" pitchFamily="18" charset="2"/>
                  </a:rPr>
                  <a:t> =</a:t>
                </a:r>
                <a14:m>
                  <m:oMath xmlns:m="http://schemas.openxmlformats.org/officeDocument/2006/math">
                    <m:r>
                      <a:rPr lang="en-US" altLang="en-US" sz="2000" i="1" dirty="0">
                        <a:latin typeface="Cambria Math" panose="02040503050406030204" pitchFamily="18" charset="0"/>
                        <a:sym typeface="Symbol" panose="05050102010706020507" pitchFamily="18" charset="2"/>
                      </a:rPr>
                      <m:t>𝐴𝑣𝑎𝑖𝑙𝑎𝑏𝑙𝑒</m:t>
                    </m:r>
                  </m:oMath>
                </a14:m>
                <a:r>
                  <a:rPr lang="en-US" altLang="en-US" sz="2000" dirty="0">
                    <a:sym typeface="Symbol" panose="05050102010706020507" pitchFamily="18" charset="2"/>
                  </a:rPr>
                  <a:t>–</a:t>
                </a:r>
                <a:r>
                  <a:rPr lang="en-US" altLang="en-US" sz="2000" i="1" dirty="0">
                    <a:sym typeface="Symbol" panose="05050102010706020507" pitchFamily="18" charset="2"/>
                  </a:rPr>
                  <a:t> </a:t>
                </a:r>
                <a14:m>
                  <m:oMath xmlns:m="http://schemas.openxmlformats.org/officeDocument/2006/math">
                    <m:r>
                      <a:rPr lang="en-US" altLang="en-US" sz="2000" b="0" i="1" dirty="0" smtClean="0">
                        <a:latin typeface="Cambria Math" panose="02040503050406030204" pitchFamily="18" charset="0"/>
                        <a:cs typeface="B Nazanin" panose="00000400000000000000" pitchFamily="2" charset="-78"/>
                      </a:rPr>
                      <m:t>𝑅𝑒𝑞𝑢𝑒𝑠</m:t>
                    </m:r>
                    <m:sSub>
                      <m:sSubPr>
                        <m:ctrlPr>
                          <a:rPr lang="en-US" altLang="en-US" sz="2000" i="1" dirty="0" smtClean="0">
                            <a:latin typeface="Cambria Math" panose="02040503050406030204" pitchFamily="18" charset="0"/>
                            <a:cs typeface="B Nazanin" panose="00000400000000000000" pitchFamily="2" charset="-78"/>
                          </a:rPr>
                        </m:ctrlPr>
                      </m:sSubPr>
                      <m:e>
                        <m:r>
                          <a:rPr lang="en-US" altLang="en-US" sz="2000" b="0" i="1" dirty="0" smtClean="0">
                            <a:latin typeface="Cambria Math" panose="02040503050406030204" pitchFamily="18" charset="0"/>
                            <a:cs typeface="B Nazanin" panose="00000400000000000000" pitchFamily="2" charset="-78"/>
                          </a:rPr>
                          <m:t>𝑡</m:t>
                        </m:r>
                      </m:e>
                      <m:sub>
                        <m:r>
                          <a:rPr lang="en-US" altLang="en-US" sz="2000" b="0" i="1" dirty="0" smtClean="0">
                            <a:latin typeface="Cambria Math" panose="02040503050406030204" pitchFamily="18" charset="0"/>
                            <a:cs typeface="B Nazanin" panose="00000400000000000000" pitchFamily="2" charset="-78"/>
                          </a:rPr>
                          <m:t>𝑖</m:t>
                        </m:r>
                      </m:sub>
                    </m:sSub>
                  </m:oMath>
                </a14:m>
                <a:endParaRPr lang="en-US" altLang="en-US" sz="2000" i="1" dirty="0">
                  <a:cs typeface="B Nazanin" panose="00000400000000000000" pitchFamily="2" charset="-78"/>
                </a:endParaRPr>
              </a:p>
              <a:p>
                <a:pPr marL="0" marR="0" lvl="0" indent="0" algn="ctr" rtl="1">
                  <a:lnSpc>
                    <a:spcPct val="107000"/>
                  </a:lnSpc>
                  <a:spcBef>
                    <a:spcPts val="0"/>
                  </a:spcBef>
                  <a:spcAft>
                    <a:spcPts val="800"/>
                  </a:spcAft>
                  <a:buNone/>
                  <a:tabLst>
                    <a:tab pos="457200" algn="l"/>
                  </a:tabLst>
                </a:pPr>
                <a14:m>
                  <m:oMath xmlns:m="http://schemas.openxmlformats.org/officeDocument/2006/math">
                    <m:r>
                      <a:rPr lang="en-US" altLang="en-US" sz="2000" b="0" i="1" dirty="0">
                        <a:latin typeface="Cambria Math" panose="02040503050406030204" pitchFamily="18" charset="0"/>
                        <a:sym typeface="Symbol" panose="05050102010706020507" pitchFamily="18" charset="2"/>
                      </a:rPr>
                      <m:t>𝐴𝑙𝑙𝑜𝑐𝑎𝑡𝑖𝑜</m:t>
                    </m:r>
                    <m:sSub>
                      <m:sSubPr>
                        <m:ctrlPr>
                          <a:rPr lang="en-US" altLang="en-US" sz="2000" i="1" dirty="0">
                            <a:latin typeface="Cambria Math" panose="02040503050406030204" pitchFamily="18" charset="0"/>
                            <a:sym typeface="Symbol" panose="05050102010706020507" pitchFamily="18" charset="2"/>
                          </a:rPr>
                        </m:ctrlPr>
                      </m:sSubPr>
                      <m:e>
                        <m:r>
                          <a:rPr lang="en-US" altLang="en-US" sz="2000" b="0" i="1" dirty="0">
                            <a:latin typeface="Cambria Math" panose="02040503050406030204" pitchFamily="18" charset="0"/>
                            <a:sym typeface="Symbol" panose="05050102010706020507" pitchFamily="18" charset="2"/>
                          </a:rPr>
                          <m:t>𝑛</m:t>
                        </m:r>
                      </m:e>
                      <m:sub>
                        <m:r>
                          <a:rPr lang="en-US" altLang="en-US" sz="2000" b="0" i="1" dirty="0">
                            <a:latin typeface="Cambria Math" panose="02040503050406030204" pitchFamily="18" charset="0"/>
                            <a:sym typeface="Symbol" panose="05050102010706020507" pitchFamily="18" charset="2"/>
                          </a:rPr>
                          <m:t>𝑖</m:t>
                        </m:r>
                      </m:sub>
                    </m:sSub>
                    <m:r>
                      <a:rPr lang="en-US" altLang="en-US" sz="2000" b="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 </a:t>
                </a:r>
                <a14:m>
                  <m:oMath xmlns:m="http://schemas.openxmlformats.org/officeDocument/2006/math">
                    <m:r>
                      <a:rPr lang="en-US" altLang="en-US" sz="2000" b="0" i="1" dirty="0" smtClean="0">
                        <a:latin typeface="Cambria Math" panose="02040503050406030204" pitchFamily="18" charset="0"/>
                        <a:sym typeface="Symbol" panose="05050102010706020507" pitchFamily="18" charset="2"/>
                      </a:rPr>
                      <m:t>𝐴𝑙𝑙𝑜𝑐𝑎𝑡𝑖𝑜</m:t>
                    </m:r>
                    <m:sSub>
                      <m:sSubPr>
                        <m:ctrlPr>
                          <a:rPr lang="en-US" altLang="en-US" sz="2000" i="1" dirty="0" smtClean="0">
                            <a:latin typeface="Cambria Math" panose="02040503050406030204" pitchFamily="18" charset="0"/>
                            <a:sym typeface="Symbol" panose="05050102010706020507" pitchFamily="18" charset="2"/>
                          </a:rPr>
                        </m:ctrlPr>
                      </m:sSubPr>
                      <m:e>
                        <m:r>
                          <a:rPr lang="en-US" altLang="en-US" sz="2000" b="0" i="1" dirty="0" smtClean="0">
                            <a:latin typeface="Cambria Math" panose="02040503050406030204" pitchFamily="18" charset="0"/>
                            <a:sym typeface="Symbol" panose="05050102010706020507" pitchFamily="18" charset="2"/>
                          </a:rPr>
                          <m:t>𝑛</m:t>
                        </m:r>
                      </m:e>
                      <m:sub>
                        <m:r>
                          <a:rPr lang="en-US" altLang="en-US" sz="2000" b="0" i="1" dirty="0" smtClean="0">
                            <a:latin typeface="Cambria Math" panose="02040503050406030204" pitchFamily="18" charset="0"/>
                            <a:sym typeface="Symbol" panose="05050102010706020507" pitchFamily="18" charset="2"/>
                          </a:rPr>
                          <m:t>𝑖</m:t>
                        </m:r>
                      </m:sub>
                    </m:sSub>
                  </m:oMath>
                </a14:m>
                <a:r>
                  <a:rPr lang="en-US" altLang="en-US" sz="2000" dirty="0">
                    <a:sym typeface="Symbol" panose="05050102010706020507" pitchFamily="18" charset="2"/>
                  </a:rPr>
                  <a:t>+ </a:t>
                </a:r>
                <a14:m>
                  <m:oMath xmlns:m="http://schemas.openxmlformats.org/officeDocument/2006/math">
                    <m:r>
                      <a:rPr lang="en-US" altLang="en-US" sz="2000" b="0" i="1" dirty="0" smtClean="0">
                        <a:latin typeface="Cambria Math" panose="02040503050406030204" pitchFamily="18" charset="0"/>
                        <a:cs typeface="B Nazanin" panose="00000400000000000000" pitchFamily="2" charset="-78"/>
                      </a:rPr>
                      <m:t>𝑅𝑒𝑞𝑢𝑒𝑠</m:t>
                    </m:r>
                    <m:sSub>
                      <m:sSubPr>
                        <m:ctrlPr>
                          <a:rPr lang="en-US" altLang="en-US" sz="2000" i="1" dirty="0" smtClean="0">
                            <a:latin typeface="Cambria Math" panose="02040503050406030204" pitchFamily="18" charset="0"/>
                            <a:cs typeface="B Nazanin" panose="00000400000000000000" pitchFamily="2" charset="-78"/>
                          </a:rPr>
                        </m:ctrlPr>
                      </m:sSubPr>
                      <m:e>
                        <m:r>
                          <a:rPr lang="en-US" altLang="en-US" sz="2000" b="0" i="1" dirty="0" smtClean="0">
                            <a:latin typeface="Cambria Math" panose="02040503050406030204" pitchFamily="18" charset="0"/>
                            <a:cs typeface="B Nazanin" panose="00000400000000000000" pitchFamily="2" charset="-78"/>
                          </a:rPr>
                          <m:t>𝑡</m:t>
                        </m:r>
                      </m:e>
                      <m:sub>
                        <m:r>
                          <a:rPr lang="en-US" altLang="en-US" sz="2000" b="0" i="1" dirty="0" smtClean="0">
                            <a:latin typeface="Cambria Math" panose="02040503050406030204" pitchFamily="18" charset="0"/>
                            <a:cs typeface="B Nazanin" panose="00000400000000000000" pitchFamily="2" charset="-78"/>
                          </a:rPr>
                          <m:t>𝑖</m:t>
                        </m:r>
                      </m:sub>
                    </m:sSub>
                  </m:oMath>
                </a14:m>
                <a:endParaRPr lang="en-US" altLang="en-US" sz="2000" dirty="0">
                  <a:sym typeface="Symbol" panose="05050102010706020507" pitchFamily="18" charset="2"/>
                </a:endParaRPr>
              </a:p>
              <a:p>
                <a:pPr marL="0" marR="0" lvl="0" indent="0" algn="ctr" rtl="1">
                  <a:lnSpc>
                    <a:spcPct val="107000"/>
                  </a:lnSpc>
                  <a:spcBef>
                    <a:spcPts val="0"/>
                  </a:spcBef>
                  <a:spcAft>
                    <a:spcPts val="800"/>
                  </a:spcAft>
                  <a:buNone/>
                  <a:tabLst>
                    <a:tab pos="457200" algn="l"/>
                  </a:tabLst>
                </a:pPr>
                <a:r>
                  <a:rPr lang="en-US" altLang="en-US" sz="2000" dirty="0">
                    <a:sym typeface="Symbol" panose="05050102010706020507" pitchFamily="18" charset="2"/>
                  </a:rPr>
                  <a:t>	</a:t>
                </a:r>
                <a14:m>
                  <m:oMath xmlns:m="http://schemas.openxmlformats.org/officeDocument/2006/math">
                    <m:r>
                      <a:rPr lang="en-US" altLang="en-US" sz="2000" b="0" i="1" dirty="0" smtClean="0">
                        <a:latin typeface="Cambria Math" panose="02040503050406030204" pitchFamily="18" charset="0"/>
                        <a:sym typeface="Symbol" panose="05050102010706020507" pitchFamily="18" charset="2"/>
                      </a:rPr>
                      <m:t>𝑁𝑒𝑒</m:t>
                    </m:r>
                    <m:sSub>
                      <m:sSubPr>
                        <m:ctrlPr>
                          <a:rPr lang="en-US" altLang="en-US" sz="2000" i="1" dirty="0" smtClean="0">
                            <a:latin typeface="Cambria Math" panose="02040503050406030204" pitchFamily="18" charset="0"/>
                            <a:sym typeface="Symbol" panose="05050102010706020507" pitchFamily="18" charset="2"/>
                          </a:rPr>
                        </m:ctrlPr>
                      </m:sSubPr>
                      <m:e>
                        <m:r>
                          <a:rPr lang="en-US" altLang="en-US" sz="2000" b="0" i="1" dirty="0" smtClean="0">
                            <a:latin typeface="Cambria Math" panose="02040503050406030204" pitchFamily="18" charset="0"/>
                            <a:sym typeface="Symbol" panose="05050102010706020507" pitchFamily="18" charset="2"/>
                          </a:rPr>
                          <m:t>𝑑</m:t>
                        </m:r>
                      </m:e>
                      <m:sub>
                        <m:r>
                          <a:rPr lang="en-US" altLang="en-US" sz="2000" b="0" i="1" dirty="0" smtClean="0">
                            <a:latin typeface="Cambria Math" panose="02040503050406030204" pitchFamily="18" charset="0"/>
                            <a:sym typeface="Symbol" panose="05050102010706020507" pitchFamily="18" charset="2"/>
                          </a:rPr>
                          <m:t>𝑖</m:t>
                        </m:r>
                      </m:sub>
                    </m:sSub>
                    <m:r>
                      <a:rPr lang="en-US" altLang="en-US" sz="2000" b="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a:t>
                </a:r>
                <a:r>
                  <a:rPr lang="en-US" altLang="en-US" sz="2000" i="1" dirty="0">
                    <a:sym typeface="Symbol" panose="05050102010706020507" pitchFamily="18" charset="2"/>
                  </a:rPr>
                  <a:t> </a:t>
                </a:r>
                <a14:m>
                  <m:oMath xmlns:m="http://schemas.openxmlformats.org/officeDocument/2006/math">
                    <m:r>
                      <a:rPr lang="en-US" altLang="en-US" sz="2000" b="0" i="1" dirty="0">
                        <a:latin typeface="Cambria Math" panose="02040503050406030204" pitchFamily="18" charset="0"/>
                        <a:sym typeface="Symbol" panose="05050102010706020507" pitchFamily="18" charset="2"/>
                      </a:rPr>
                      <m:t>𝑁𝑒𝑒</m:t>
                    </m:r>
                    <m:sSub>
                      <m:sSubPr>
                        <m:ctrlPr>
                          <a:rPr lang="en-US" altLang="en-US" sz="2000" i="1" dirty="0">
                            <a:latin typeface="Cambria Math" panose="02040503050406030204" pitchFamily="18" charset="0"/>
                            <a:sym typeface="Symbol" panose="05050102010706020507" pitchFamily="18" charset="2"/>
                          </a:rPr>
                        </m:ctrlPr>
                      </m:sSubPr>
                      <m:e>
                        <m:r>
                          <a:rPr lang="en-US" altLang="en-US" sz="2000" b="0" i="1" dirty="0">
                            <a:latin typeface="Cambria Math" panose="02040503050406030204" pitchFamily="18" charset="0"/>
                            <a:sym typeface="Symbol" panose="05050102010706020507" pitchFamily="18" charset="2"/>
                          </a:rPr>
                          <m:t>𝑑</m:t>
                        </m:r>
                      </m:e>
                      <m:sub>
                        <m:r>
                          <a:rPr lang="en-US" altLang="en-US" sz="2000" b="0" i="1" dirty="0">
                            <a:latin typeface="Cambria Math" panose="02040503050406030204" pitchFamily="18" charset="0"/>
                            <a:sym typeface="Symbol" panose="05050102010706020507" pitchFamily="18" charset="2"/>
                          </a:rPr>
                          <m:t>𝑖</m:t>
                        </m:r>
                      </m:sub>
                    </m:sSub>
                  </m:oMath>
                </a14:m>
                <a:r>
                  <a:rPr lang="en-US" altLang="en-US" sz="2000" dirty="0">
                    <a:sym typeface="Symbol" panose="05050102010706020507" pitchFamily="18" charset="2"/>
                  </a:rPr>
                  <a:t> – </a:t>
                </a:r>
                <a14:m>
                  <m:oMath xmlns:m="http://schemas.openxmlformats.org/officeDocument/2006/math">
                    <m:r>
                      <a:rPr lang="en-US" altLang="en-US" sz="2000" b="0" i="1" dirty="0" smtClean="0">
                        <a:latin typeface="Cambria Math" panose="02040503050406030204" pitchFamily="18" charset="0"/>
                        <a:cs typeface="B Nazanin" panose="00000400000000000000" pitchFamily="2" charset="-78"/>
                      </a:rPr>
                      <m:t>𝑅𝑒𝑞𝑢𝑒𝑠</m:t>
                    </m:r>
                    <m:sSub>
                      <m:sSubPr>
                        <m:ctrlPr>
                          <a:rPr lang="en-US" altLang="en-US" sz="2000" i="1" dirty="0" smtClean="0">
                            <a:latin typeface="Cambria Math" panose="02040503050406030204" pitchFamily="18" charset="0"/>
                            <a:cs typeface="B Nazanin" panose="00000400000000000000" pitchFamily="2" charset="-78"/>
                          </a:rPr>
                        </m:ctrlPr>
                      </m:sSubPr>
                      <m:e>
                        <m:r>
                          <a:rPr lang="en-US" altLang="en-US" sz="2000" b="0" i="1" dirty="0" smtClean="0">
                            <a:latin typeface="Cambria Math" panose="02040503050406030204" pitchFamily="18" charset="0"/>
                            <a:cs typeface="B Nazanin" panose="00000400000000000000" pitchFamily="2" charset="-78"/>
                          </a:rPr>
                          <m:t>𝑡</m:t>
                        </m:r>
                      </m:e>
                      <m:sub>
                        <m:r>
                          <a:rPr lang="en-US" altLang="en-US" sz="2000" b="0" i="1" dirty="0" smtClean="0">
                            <a:latin typeface="Cambria Math" panose="02040503050406030204" pitchFamily="18" charset="0"/>
                            <a:cs typeface="B Nazanin" panose="00000400000000000000" pitchFamily="2" charset="-78"/>
                          </a:rPr>
                          <m:t>𝑖</m:t>
                        </m:r>
                      </m:sub>
                    </m:sSub>
                  </m:oMath>
                </a14:m>
                <a:endParaRPr lang="en-US" altLang="en-US" sz="2000" b="0" dirty="0">
                  <a:cs typeface="B Nazanin" panose="00000400000000000000" pitchFamily="2" charset="-78"/>
                </a:endParaRPr>
              </a:p>
              <a:p>
                <a:pPr lvl="1" algn="r" rtl="1">
                  <a:lnSpc>
                    <a:spcPct val="107000"/>
                  </a:lnSpc>
                  <a:spcBef>
                    <a:spcPts val="0"/>
                  </a:spcBef>
                  <a:spcAft>
                    <a:spcPts val="800"/>
                  </a:spcAft>
                  <a:tabLst>
                    <a:tab pos="914400" algn="l"/>
                  </a:tabLst>
                </a:pPr>
                <a:r>
                  <a:rPr lang="ar-SA" dirty="0">
                    <a:effectLst/>
                    <a:latin typeface="Times New Roman" panose="02020603050405020304" pitchFamily="18" charset="0"/>
                    <a:ea typeface="Times New Roman" panose="02020603050405020304" pitchFamily="18" charset="0"/>
                    <a:cs typeface="B Nazanin" panose="00000400000000000000" pitchFamily="2" charset="-78"/>
                  </a:rPr>
                  <a:t>اگر ایمن است</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(safe)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منابع به</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altLang="en-US" i="1" dirty="0" smtClean="0">
                            <a:latin typeface="Cambria Math" panose="02040503050406030204" pitchFamily="18" charset="0"/>
                            <a:cs typeface="B Nazanin" panose="00000400000000000000" pitchFamily="2" charset="-78"/>
                          </a:rPr>
                        </m:ctrlPr>
                      </m:sSubPr>
                      <m:e>
                        <m:r>
                          <a:rPr lang="en-US" altLang="en-US" dirty="0">
                            <a:latin typeface="Cambria Math" panose="02040503050406030204" pitchFamily="18" charset="0"/>
                            <a:cs typeface="B Nazanin" panose="00000400000000000000" pitchFamily="2" charset="-78"/>
                          </a:rPr>
                          <m:t>𝑇</m:t>
                        </m:r>
                      </m:e>
                      <m:sub>
                        <m:r>
                          <a:rPr lang="en-US" altLang="en-US" dirty="0">
                            <a:latin typeface="Cambria Math" panose="02040503050406030204" pitchFamily="18" charset="0"/>
                            <a:cs typeface="B Nazanin" panose="00000400000000000000" pitchFamily="2" charset="-78"/>
                          </a:rPr>
                          <m:t>𝑖</m:t>
                        </m:r>
                      </m:sub>
                    </m:sSub>
                  </m:oMath>
                </a14:m>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اختصاص داده می‌شوند (در صورتی که این تخصیص باعث ایجاد بن‌بست نشود، منابع به فرآیند اختصاص داده می‌شوند)</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lvl="1" algn="r" rtl="1">
                  <a:lnSpc>
                    <a:spcPct val="107000"/>
                  </a:lnSpc>
                  <a:spcBef>
                    <a:spcPts val="0"/>
                  </a:spcBef>
                  <a:spcAft>
                    <a:spcPts val="800"/>
                  </a:spcAft>
                  <a:tabLst>
                    <a:tab pos="914400" algn="l"/>
                  </a:tabLst>
                </a:pPr>
                <a:r>
                  <a:rPr lang="ar-SA" dirty="0">
                    <a:effectLst/>
                    <a:latin typeface="Times New Roman" panose="02020603050405020304" pitchFamily="18" charset="0"/>
                    <a:ea typeface="Times New Roman" panose="02020603050405020304" pitchFamily="18" charset="0"/>
                    <a:cs typeface="B Nazanin" panose="00000400000000000000" pitchFamily="2" charset="-78"/>
                  </a:rPr>
                  <a:t>اگر ناامن است</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(unsafe) </a:t>
                </a:r>
                <a14:m>
                  <m:oMath xmlns:m="http://schemas.openxmlformats.org/officeDocument/2006/math">
                    <m:sSub>
                      <m:sSubPr>
                        <m:ctrlPr>
                          <a:rPr lang="en-US" altLang="en-US" i="1" dirty="0" smtClean="0">
                            <a:latin typeface="Cambria Math" panose="02040503050406030204" pitchFamily="18" charset="0"/>
                            <a:cs typeface="B Nazanin" panose="00000400000000000000" pitchFamily="2" charset="-78"/>
                          </a:rPr>
                        </m:ctrlPr>
                      </m:sSubPr>
                      <m:e>
                        <m:r>
                          <a:rPr lang="en-US" altLang="en-US" dirty="0">
                            <a:latin typeface="Cambria Math" panose="02040503050406030204" pitchFamily="18" charset="0"/>
                            <a:cs typeface="B Nazanin" panose="00000400000000000000" pitchFamily="2" charset="-78"/>
                          </a:rPr>
                          <m:t>𝑇</m:t>
                        </m:r>
                      </m:e>
                      <m:sub>
                        <m:r>
                          <a:rPr lang="en-US" altLang="en-US" dirty="0">
                            <a:latin typeface="Cambria Math" panose="02040503050406030204" pitchFamily="18" charset="0"/>
                            <a:cs typeface="B Nazanin" panose="00000400000000000000" pitchFamily="2" charset="-78"/>
                          </a:rPr>
                          <m:t>𝑖</m:t>
                        </m:r>
                      </m:sub>
                    </m:sSub>
                  </m:oMath>
                </a14:m>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باید منتظر بماند و حالت تخصیص منابع قدیمی بازیابی شود (اگر تخصیص باعث بن‌بست شود، درخواست رد می‌شود و وضعیت به حالت قبل برمی‌گردد)</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4274" name="Rectangle 3">
                <a:extLst>
                  <a:ext uri="{FF2B5EF4-FFF2-40B4-BE49-F238E27FC236}">
                    <a16:creationId xmlns:a16="http://schemas.microsoft.com/office/drawing/2014/main" id="{778FADBB-9076-4FBD-93D9-F75ADC967EFF}"/>
                  </a:ext>
                </a:extLst>
              </p:cNvPr>
              <p:cNvSpPr>
                <a:spLocks noGrp="1" noRot="1" noChangeAspect="1" noMove="1" noResize="1" noEditPoints="1" noAdjustHandles="1" noChangeArrowheads="1" noChangeShapeType="1" noTextEdit="1"/>
              </p:cNvSpPr>
              <p:nvPr>
                <p:ph idx="1"/>
              </p:nvPr>
            </p:nvSpPr>
            <p:spPr>
              <a:xfrm>
                <a:off x="208280" y="914187"/>
                <a:ext cx="8851158" cy="4709680"/>
              </a:xfrm>
              <a:blipFill>
                <a:blip r:embed="rId3"/>
                <a:stretch>
                  <a:fillRect l="-1033" t="-1294" r="-1171" b="-6468"/>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C20AB209-B0F9-420A-89E6-E8E9E50B2ABD}"/>
              </a:ext>
            </a:extLst>
          </p:cNvPr>
          <p:cNvSpPr>
            <a:spLocks noGrp="1" noChangeArrowheads="1"/>
          </p:cNvSpPr>
          <p:nvPr>
            <p:ph type="title"/>
          </p:nvPr>
        </p:nvSpPr>
        <p:spPr>
          <a:xfrm>
            <a:off x="806450" y="225461"/>
            <a:ext cx="788035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1D54AC39-219B-4A2F-8A80-B3261E1F1575}"/>
              </a:ext>
            </a:extLst>
          </p:cNvPr>
          <p:cNvSpPr>
            <a:spLocks noGrp="1" noChangeArrowheads="1"/>
          </p:cNvSpPr>
          <p:nvPr>
            <p:ph idx="1"/>
          </p:nvPr>
        </p:nvSpPr>
        <p:spPr>
          <a:xfrm>
            <a:off x="806450" y="1309170"/>
            <a:ext cx="7588250" cy="4530725"/>
          </a:xfrm>
        </p:spPr>
        <p:txBody>
          <a:bodyPr/>
          <a:lstStyle/>
          <a:p>
            <a:pPr marL="0" marR="0" algn="r" rtl="1">
              <a:lnSpc>
                <a:spcPct val="107000"/>
              </a:lnSpc>
              <a:spcBef>
                <a:spcPts val="0"/>
              </a:spcBef>
              <a:spcAft>
                <a:spcPts val="0"/>
              </a:spcAft>
            </a:pPr>
            <a:r>
              <a:rPr lang="ar-SA" sz="2800" dirty="0">
                <a:effectLst/>
                <a:latin typeface="Calibri" panose="020F0502020204030204" pitchFamily="34" charset="0"/>
                <a:ea typeface="Times New Roman" panose="02020603050405020304" pitchFamily="18" charset="0"/>
                <a:cs typeface="B Nazanin" panose="00000400000000000000" pitchFamily="2" charset="-78"/>
              </a:rPr>
              <a:t>مشخصه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(Deadlock Characterization)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0"/>
              </a:spcAf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روش‌های مدیریت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(Methods for Handling Deadlocks)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جلوگیری از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(Deadlock Prevention)</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جلوگیری از قفل شدن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(Deadlock Avoidance)</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تشخیص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(Deadlock Detection)</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بازیابی از بن‌بست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(Recovery from Deadlock)</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18387C4-9D5B-4D54-8084-FE05B91CCCB2}"/>
              </a:ext>
            </a:extLst>
          </p:cNvPr>
          <p:cNvSpPr>
            <a:spLocks noGrp="1" noChangeArrowheads="1"/>
          </p:cNvSpPr>
          <p:nvPr>
            <p:ph type="title"/>
          </p:nvPr>
        </p:nvSpPr>
        <p:spPr>
          <a:xfrm>
            <a:off x="1022350" y="236379"/>
            <a:ext cx="7664450" cy="576263"/>
          </a:xfrm>
        </p:spPr>
        <p:txBody>
          <a:bodyPr/>
          <a:lstStyle/>
          <a:p>
            <a:pPr eaLnBrk="1" hangingPunct="1"/>
            <a:r>
              <a:rPr lang="en-US" altLang="en-US" dirty="0"/>
              <a:t>Example of Banker</a:t>
            </a:r>
            <a:r>
              <a:rPr lang="ja-JP" altLang="en-US" dirty="0"/>
              <a:t>’</a:t>
            </a:r>
            <a:r>
              <a:rPr lang="en-US" altLang="ja-JP" dirty="0"/>
              <a:t>s Algorithm</a:t>
            </a:r>
            <a:endParaRPr lang="en-US" altLang="en-US" dirty="0"/>
          </a:p>
        </p:txBody>
      </p:sp>
      <p:sp>
        <p:nvSpPr>
          <p:cNvPr id="56322" name="Rectangle 3">
            <a:extLst>
              <a:ext uri="{FF2B5EF4-FFF2-40B4-BE49-F238E27FC236}">
                <a16:creationId xmlns:a16="http://schemas.microsoft.com/office/drawing/2014/main" id="{F9D491DD-A38E-475F-8906-6128AD1F3862}"/>
              </a:ext>
            </a:extLst>
          </p:cNvPr>
          <p:cNvSpPr>
            <a:spLocks noGrp="1" noChangeArrowheads="1"/>
          </p:cNvSpPr>
          <p:nvPr>
            <p:ph idx="1"/>
          </p:nvPr>
        </p:nvSpPr>
        <p:spPr>
          <a:xfrm>
            <a:off x="852488" y="1360488"/>
            <a:ext cx="7923212" cy="4540250"/>
          </a:xfrm>
        </p:spPr>
        <p:txBody>
          <a:bodyPr/>
          <a:lstStyle/>
          <a:p>
            <a:pPr>
              <a:tabLst>
                <a:tab pos="1371600" algn="l"/>
                <a:tab pos="2395538" algn="ctr"/>
                <a:tab pos="3594100" algn="ctr"/>
                <a:tab pos="4805363" algn="ctr"/>
              </a:tabLst>
            </a:pPr>
            <a:r>
              <a:rPr lang="en-US" altLang="en-US" sz="2000" dirty="0"/>
              <a:t>5 </a:t>
            </a:r>
            <a:r>
              <a:rPr lang="en-US" altLang="en-US" sz="2000" b="1" dirty="0"/>
              <a:t>threads </a:t>
            </a:r>
            <a:r>
              <a:rPr lang="en-US" altLang="en-US" sz="2000" b="1" i="1" dirty="0"/>
              <a:t>T</a:t>
            </a:r>
            <a:r>
              <a:rPr lang="en-US" altLang="en-US" sz="2000" b="1" baseline="-25000" dirty="0"/>
              <a:t>0  </a:t>
            </a:r>
            <a:r>
              <a:rPr lang="en-US" altLang="en-US" sz="2000" b="1" dirty="0"/>
              <a:t>through </a:t>
            </a:r>
            <a:r>
              <a:rPr lang="en-US" altLang="en-US" sz="2000" b="1" i="1" dirty="0"/>
              <a:t>T</a:t>
            </a:r>
            <a:r>
              <a:rPr lang="en-US" altLang="en-US" sz="2000" b="1" baseline="-25000" dirty="0"/>
              <a:t>4</a:t>
            </a:r>
            <a:r>
              <a:rPr lang="en-US" altLang="en-US" sz="2000" b="1" dirty="0"/>
              <a:t>; </a:t>
            </a:r>
            <a:r>
              <a:rPr lang="fa-IR" altLang="en-US" sz="2400" dirty="0">
                <a:latin typeface="Times New Roman" panose="02020603050405020304" pitchFamily="18" charset="0"/>
                <a:cs typeface="B Nazanin" panose="00000400000000000000" pitchFamily="2" charset="-78"/>
              </a:rPr>
              <a:t>۵ تا فرایند</a:t>
            </a:r>
            <a:endParaRPr lang="en-US" altLang="en-US" sz="2400" dirty="0">
              <a:latin typeface="Times New Roman" panose="02020603050405020304" pitchFamily="18" charset="0"/>
              <a:cs typeface="B Nazanin" panose="00000400000000000000" pitchFamily="2" charset="-78"/>
            </a:endParaRPr>
          </a:p>
          <a:p>
            <a:pPr>
              <a:buFont typeface="Monotype Sorts" pitchFamily="-84" charset="2"/>
              <a:buNone/>
              <a:tabLst>
                <a:tab pos="1371600" algn="l"/>
                <a:tab pos="2395538" algn="ctr"/>
                <a:tab pos="3594100" algn="ctr"/>
                <a:tab pos="4805363" algn="ctr"/>
              </a:tabLst>
            </a:pPr>
            <a:r>
              <a:rPr lang="en-US" altLang="en-US" sz="2000" dirty="0"/>
              <a:t>      3 </a:t>
            </a:r>
            <a:r>
              <a:rPr lang="en-US" altLang="en-US" sz="2000" b="1" dirty="0"/>
              <a:t>resource types:</a:t>
            </a:r>
            <a:r>
              <a:rPr lang="fa-IR" altLang="en-US" sz="2000" b="1" dirty="0"/>
              <a:t> </a:t>
            </a:r>
            <a:r>
              <a:rPr lang="fa-IR" altLang="en-US" sz="2400" dirty="0">
                <a:latin typeface="Times New Roman" panose="02020603050405020304" pitchFamily="18" charset="0"/>
                <a:cs typeface="B Nazanin" panose="00000400000000000000" pitchFamily="2" charset="-78"/>
              </a:rPr>
              <a:t>انواع منابع</a:t>
            </a:r>
            <a:endParaRPr lang="en-US" altLang="en-US" dirty="0">
              <a:latin typeface="Times New Roman" panose="02020603050405020304" pitchFamily="18" charset="0"/>
              <a:cs typeface="B Nazanin" panose="00000400000000000000" pitchFamily="2" charset="-78"/>
            </a:endParaRPr>
          </a:p>
          <a:p>
            <a:pPr>
              <a:buFont typeface="Monotype Sorts" pitchFamily="-84" charset="2"/>
              <a:buNone/>
              <a:tabLst>
                <a:tab pos="1371600" algn="l"/>
                <a:tab pos="2395538" algn="ctr"/>
                <a:tab pos="3594100" algn="ctr"/>
                <a:tab pos="4805363" algn="ctr"/>
              </a:tabLst>
            </a:pPr>
            <a:r>
              <a:rPr lang="en-US" altLang="en-US" sz="2400" dirty="0">
                <a:latin typeface="Times New Roman" panose="02020603050405020304" pitchFamily="18" charset="0"/>
                <a:cs typeface="B Nazanin" panose="00000400000000000000" pitchFamily="2" charset="-78"/>
              </a:rPr>
              <a:t>              A (</a:t>
            </a:r>
            <a:r>
              <a:rPr lang="fa-IR" altLang="en-US" sz="2400" dirty="0">
                <a:latin typeface="Times New Roman" panose="02020603050405020304" pitchFamily="18" charset="0"/>
                <a:cs typeface="B Nazanin" panose="00000400000000000000" pitchFamily="2" charset="-78"/>
              </a:rPr>
              <a:t>۱۰ نمونه</a:t>
            </a:r>
            <a:r>
              <a:rPr lang="en-US" altLang="en-US" sz="2400" dirty="0">
                <a:latin typeface="Times New Roman" panose="02020603050405020304" pitchFamily="18" charset="0"/>
                <a:cs typeface="B Nazanin" panose="00000400000000000000" pitchFamily="2" charset="-78"/>
              </a:rPr>
              <a:t>),  B (</a:t>
            </a:r>
            <a:r>
              <a:rPr lang="fa-IR" altLang="en-US" sz="2400" dirty="0">
                <a:latin typeface="Times New Roman" panose="02020603050405020304" pitchFamily="18" charset="0"/>
                <a:cs typeface="B Nazanin" panose="00000400000000000000" pitchFamily="2" charset="-78"/>
              </a:rPr>
              <a:t>۵ نمونه</a:t>
            </a:r>
            <a:r>
              <a:rPr lang="en-US" altLang="en-US" sz="2400" dirty="0">
                <a:latin typeface="Times New Roman" panose="02020603050405020304" pitchFamily="18" charset="0"/>
                <a:cs typeface="B Nazanin" panose="00000400000000000000" pitchFamily="2" charset="-78"/>
              </a:rPr>
              <a:t>), and C (</a:t>
            </a:r>
            <a:r>
              <a:rPr lang="fa-IR" altLang="en-US" sz="2400" dirty="0">
                <a:latin typeface="Times New Roman" panose="02020603050405020304" pitchFamily="18" charset="0"/>
                <a:cs typeface="B Nazanin" panose="00000400000000000000" pitchFamily="2" charset="-78"/>
              </a:rPr>
              <a:t>۷ نمونه</a:t>
            </a:r>
            <a:r>
              <a:rPr lang="en-US" altLang="en-US" sz="2400" dirty="0">
                <a:latin typeface="Times New Roman" panose="02020603050405020304" pitchFamily="18" charset="0"/>
                <a:cs typeface="B Nazanin" panose="00000400000000000000" pitchFamily="2" charset="-78"/>
              </a:rPr>
              <a:t>)</a:t>
            </a:r>
          </a:p>
          <a:p>
            <a:pPr algn="r" rtl="1">
              <a:tabLst>
                <a:tab pos="1371600" algn="l"/>
                <a:tab pos="2395538" algn="ctr"/>
                <a:tab pos="3594100" algn="ctr"/>
                <a:tab pos="4805363" algn="ctr"/>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وضعیت لحظه‌ای در زمان</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altLang="en-US" sz="2000" dirty="0"/>
              <a:t>T</a:t>
            </a:r>
            <a:r>
              <a:rPr lang="en-US" altLang="en-US" sz="2000" baseline="-25000" dirty="0"/>
              <a:t>0</a:t>
            </a:r>
            <a:endParaRPr lang="en-US" altLang="en-US" sz="2000" dirty="0"/>
          </a:p>
          <a:p>
            <a:pPr>
              <a:buFont typeface="Monotype Sorts" pitchFamily="-84" charset="2"/>
              <a:buNone/>
              <a:tabLst>
                <a:tab pos="1371600" algn="l"/>
                <a:tab pos="2395538" algn="ctr"/>
                <a:tab pos="3594100" algn="ctr"/>
                <a:tab pos="4805363" algn="ctr"/>
              </a:tabLst>
            </a:pPr>
            <a:r>
              <a:rPr lang="en-US" altLang="en-US" dirty="0"/>
              <a:t>			</a:t>
            </a:r>
            <a:r>
              <a:rPr lang="en-US" altLang="en-US" i="1" u="sng" dirty="0"/>
              <a:t>Allocation</a:t>
            </a:r>
            <a:r>
              <a:rPr lang="en-US" altLang="en-US" i="1" dirty="0"/>
              <a:t>	  </a:t>
            </a:r>
            <a:r>
              <a:rPr lang="en-US" altLang="en-US" i="1" u="sng" dirty="0"/>
              <a:t>Max</a:t>
            </a:r>
            <a:r>
              <a:rPr lang="en-US" altLang="en-US" i="1" dirty="0"/>
              <a:t>	</a:t>
            </a:r>
            <a:r>
              <a:rPr lang="en-US" altLang="en-US" i="1" u="sng" dirty="0"/>
              <a:t>Available</a:t>
            </a:r>
            <a:endParaRPr lang="en-US" altLang="en-US" i="1" dirty="0"/>
          </a:p>
          <a:p>
            <a:pPr>
              <a:buFont typeface="Monotype Sorts" pitchFamily="-84" charset="2"/>
              <a:buNone/>
              <a:tabLst>
                <a:tab pos="1371600" algn="l"/>
                <a:tab pos="2395538" algn="ctr"/>
                <a:tab pos="3594100" algn="ctr"/>
                <a:tab pos="4805363" algn="ctr"/>
              </a:tabLst>
            </a:pPr>
            <a:r>
              <a:rPr lang="en-US" altLang="en-US" i="1" dirty="0"/>
              <a:t>			A B C	       A B C 	A B C</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T</a:t>
            </a:r>
            <a:r>
              <a:rPr lang="en-US" altLang="en-US" baseline="-25000" dirty="0"/>
              <a:t>0	</a:t>
            </a:r>
            <a:r>
              <a:rPr lang="en-US" altLang="en-US" dirty="0"/>
              <a:t>0 1 0	         7 5 3 	3 3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T</a:t>
            </a:r>
            <a:r>
              <a:rPr lang="en-US" altLang="en-US" baseline="-25000" dirty="0"/>
              <a:t>1	</a:t>
            </a:r>
            <a:r>
              <a:rPr lang="en-US" altLang="en-US" dirty="0"/>
              <a:t>2 0 0 	        3 2 2  </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T</a:t>
            </a:r>
            <a:r>
              <a:rPr lang="en-US" altLang="en-US" baseline="-25000" dirty="0"/>
              <a:t>2</a:t>
            </a:r>
            <a:r>
              <a:rPr lang="en-US" altLang="en-US" dirty="0"/>
              <a:t>	3 0 2 	        9 0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T</a:t>
            </a:r>
            <a:r>
              <a:rPr lang="en-US" altLang="en-US" baseline="-25000" dirty="0"/>
              <a:t>3</a:t>
            </a:r>
            <a:r>
              <a:rPr lang="en-US" altLang="en-US" dirty="0"/>
              <a:t>	2 1 1 	        2 2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T</a:t>
            </a:r>
            <a:r>
              <a:rPr lang="en-US" altLang="en-US" baseline="-25000" dirty="0"/>
              <a:t>4</a:t>
            </a:r>
            <a:r>
              <a:rPr lang="en-US" altLang="en-US" dirty="0"/>
              <a:t>	0 0 2	         4 3 3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18387C4-9D5B-4D54-8084-FE05B91CCCB2}"/>
              </a:ext>
            </a:extLst>
          </p:cNvPr>
          <p:cNvSpPr>
            <a:spLocks noGrp="1" noChangeArrowheads="1"/>
          </p:cNvSpPr>
          <p:nvPr>
            <p:ph type="title"/>
          </p:nvPr>
        </p:nvSpPr>
        <p:spPr>
          <a:xfrm>
            <a:off x="1022350" y="236379"/>
            <a:ext cx="7664450" cy="576263"/>
          </a:xfrm>
        </p:spPr>
        <p:txBody>
          <a:bodyPr/>
          <a:lstStyle/>
          <a:p>
            <a:pPr eaLnBrk="1" hangingPunct="1"/>
            <a:r>
              <a:rPr lang="en-US" altLang="en-US" dirty="0"/>
              <a:t>Example of Banker</a:t>
            </a:r>
            <a:r>
              <a:rPr lang="ja-JP" altLang="en-US" dirty="0"/>
              <a:t>’</a:t>
            </a:r>
            <a:r>
              <a:rPr lang="en-US" altLang="ja-JP" dirty="0"/>
              <a:t>s Algorithm</a:t>
            </a:r>
            <a:endParaRPr lang="en-US" altLang="en-US" dirty="0"/>
          </a:p>
        </p:txBody>
      </p:sp>
      <p:sp>
        <p:nvSpPr>
          <p:cNvPr id="56322" name="Rectangle 3">
            <a:extLst>
              <a:ext uri="{FF2B5EF4-FFF2-40B4-BE49-F238E27FC236}">
                <a16:creationId xmlns:a16="http://schemas.microsoft.com/office/drawing/2014/main" id="{F9D491DD-A38E-475F-8906-6128AD1F3862}"/>
              </a:ext>
            </a:extLst>
          </p:cNvPr>
          <p:cNvSpPr>
            <a:spLocks noGrp="1" noChangeArrowheads="1"/>
          </p:cNvSpPr>
          <p:nvPr>
            <p:ph idx="1"/>
          </p:nvPr>
        </p:nvSpPr>
        <p:spPr>
          <a:xfrm>
            <a:off x="451413" y="1008439"/>
            <a:ext cx="8324287" cy="4892299"/>
          </a:xfrm>
        </p:spPr>
        <p:txBody>
          <a:bodyPr/>
          <a:lstStyle/>
          <a:p>
            <a:pPr algn="r" rtl="1"/>
            <a:r>
              <a:rPr lang="en-US" sz="2400" dirty="0" err="1">
                <a:cs typeface="B Nazanin" panose="00000400000000000000" pitchFamily="2" charset="-78"/>
              </a:rPr>
              <a:t>سیستم</a:t>
            </a:r>
            <a:r>
              <a:rPr lang="en-US" sz="2400" dirty="0">
                <a:cs typeface="B Nazanin" panose="00000400000000000000" pitchFamily="2" charset="-78"/>
              </a:rPr>
              <a:t> </a:t>
            </a:r>
            <a:r>
              <a:rPr lang="en-US" sz="2400" dirty="0" err="1">
                <a:cs typeface="B Nazanin" panose="00000400000000000000" pitchFamily="2" charset="-78"/>
              </a:rPr>
              <a:t>در</a:t>
            </a:r>
            <a:r>
              <a:rPr lang="en-US" sz="2400" dirty="0">
                <a:cs typeface="B Nazanin" panose="00000400000000000000" pitchFamily="2" charset="-78"/>
              </a:rPr>
              <a:t> </a:t>
            </a:r>
            <a:r>
              <a:rPr lang="en-US" sz="2400" dirty="0" err="1">
                <a:cs typeface="B Nazanin" panose="00000400000000000000" pitchFamily="2" charset="-78"/>
              </a:rPr>
              <a:t>حالت</a:t>
            </a:r>
            <a:r>
              <a:rPr lang="en-US" sz="2400" dirty="0">
                <a:cs typeface="B Nazanin" panose="00000400000000000000" pitchFamily="2" charset="-78"/>
              </a:rPr>
              <a:t> </a:t>
            </a:r>
            <a:r>
              <a:rPr lang="en-US" sz="2400" dirty="0" err="1">
                <a:cs typeface="B Nazanin" panose="00000400000000000000" pitchFamily="2" charset="-78"/>
              </a:rPr>
              <a:t>ایمن</a:t>
            </a:r>
            <a:r>
              <a:rPr lang="en-US" sz="2400" dirty="0">
                <a:cs typeface="B Nazanin" panose="00000400000000000000" pitchFamily="2" charset="-78"/>
              </a:rPr>
              <a:t> </a:t>
            </a:r>
            <a:r>
              <a:rPr lang="en-US" sz="2400" dirty="0" err="1">
                <a:cs typeface="B Nazanin" panose="00000400000000000000" pitchFamily="2" charset="-78"/>
              </a:rPr>
              <a:t>قرار</a:t>
            </a:r>
            <a:r>
              <a:rPr lang="en-US" sz="2400" dirty="0">
                <a:cs typeface="B Nazanin" panose="00000400000000000000" pitchFamily="2" charset="-78"/>
              </a:rPr>
              <a:t> </a:t>
            </a:r>
            <a:r>
              <a:rPr lang="en-US" sz="2400" dirty="0" err="1">
                <a:cs typeface="B Nazanin" panose="00000400000000000000" pitchFamily="2" charset="-78"/>
              </a:rPr>
              <a:t>دارد</a:t>
            </a:r>
            <a:r>
              <a:rPr lang="en-US" sz="2400" dirty="0">
                <a:cs typeface="B Nazanin" panose="00000400000000000000" pitchFamily="2" charset="-78"/>
              </a:rPr>
              <a:t> </a:t>
            </a:r>
            <a:r>
              <a:rPr lang="en-US" sz="2400" dirty="0" err="1">
                <a:cs typeface="B Nazanin" panose="00000400000000000000" pitchFamily="2" charset="-78"/>
              </a:rPr>
              <a:t>زیرا</a:t>
            </a:r>
            <a:r>
              <a:rPr lang="en-US" sz="2400" dirty="0">
                <a:cs typeface="B Nazanin" panose="00000400000000000000" pitchFamily="2" charset="-78"/>
              </a:rPr>
              <a:t> </a:t>
            </a:r>
            <a:r>
              <a:rPr lang="en-US" sz="2400" dirty="0" err="1">
                <a:cs typeface="B Nazanin" panose="00000400000000000000" pitchFamily="2" charset="-78"/>
              </a:rPr>
              <a:t>دنباله</a:t>
            </a:r>
            <a:r>
              <a:rPr lang="fa-IR" sz="2400" dirty="0">
                <a:cs typeface="B Nazanin" panose="00000400000000000000" pitchFamily="2" charset="-78"/>
              </a:rPr>
              <a:t> بترتیب </a:t>
            </a:r>
            <a:r>
              <a:rPr lang="en-US" sz="2400" dirty="0">
                <a:cs typeface="B Nazanin" panose="00000400000000000000" pitchFamily="2" charset="-78"/>
              </a:rPr>
              <a:t> T1، T3، T4، T2، T0 </a:t>
            </a:r>
            <a:r>
              <a:rPr lang="en-US" sz="2400" dirty="0" err="1">
                <a:cs typeface="B Nazanin" panose="00000400000000000000" pitchFamily="2" charset="-78"/>
              </a:rPr>
              <a:t>معیارهای</a:t>
            </a:r>
            <a:r>
              <a:rPr lang="en-US" sz="2400" dirty="0">
                <a:cs typeface="B Nazanin" panose="00000400000000000000" pitchFamily="2" charset="-78"/>
              </a:rPr>
              <a:t> </a:t>
            </a:r>
            <a:r>
              <a:rPr lang="en-US" sz="2400" dirty="0" err="1">
                <a:cs typeface="B Nazanin" panose="00000400000000000000" pitchFamily="2" charset="-78"/>
              </a:rPr>
              <a:t>ایمنی</a:t>
            </a:r>
            <a:r>
              <a:rPr lang="en-US" sz="2400" dirty="0">
                <a:cs typeface="B Nazanin" panose="00000400000000000000" pitchFamily="2" charset="-78"/>
              </a:rPr>
              <a:t> </a:t>
            </a:r>
            <a:r>
              <a:rPr lang="en-US" sz="2400" dirty="0" err="1">
                <a:cs typeface="B Nazanin" panose="00000400000000000000" pitchFamily="2" charset="-78"/>
              </a:rPr>
              <a:t>را</a:t>
            </a:r>
            <a:r>
              <a:rPr lang="en-US" sz="2400" dirty="0">
                <a:cs typeface="B Nazanin" panose="00000400000000000000" pitchFamily="2" charset="-78"/>
              </a:rPr>
              <a:t> </a:t>
            </a:r>
            <a:r>
              <a:rPr lang="en-US" sz="2400" dirty="0" err="1">
                <a:cs typeface="B Nazanin" panose="00000400000000000000" pitchFamily="2" charset="-78"/>
              </a:rPr>
              <a:t>برآورده</a:t>
            </a:r>
            <a:r>
              <a:rPr lang="en-US" sz="2400" dirty="0">
                <a:cs typeface="B Nazanin" panose="00000400000000000000" pitchFamily="2" charset="-78"/>
              </a:rPr>
              <a:t> </a:t>
            </a:r>
            <a:r>
              <a:rPr lang="en-US" sz="2400" dirty="0" err="1">
                <a:cs typeface="B Nazanin" panose="00000400000000000000" pitchFamily="2" charset="-78"/>
              </a:rPr>
              <a:t>می</a:t>
            </a:r>
            <a:r>
              <a:rPr lang="en-US" sz="2400" dirty="0">
                <a:cs typeface="B Nazanin" panose="00000400000000000000" pitchFamily="2" charset="-78"/>
              </a:rPr>
              <a:t> </a:t>
            </a:r>
            <a:r>
              <a:rPr lang="en-US" sz="2400" dirty="0" err="1">
                <a:cs typeface="B Nazanin" panose="00000400000000000000" pitchFamily="2" charset="-78"/>
              </a:rPr>
              <a:t>کند</a:t>
            </a:r>
            <a:r>
              <a:rPr lang="en-US" sz="2400" dirty="0">
                <a:cs typeface="B Nazanin" panose="00000400000000000000" pitchFamily="2" charset="-78"/>
              </a:rPr>
              <a:t>.</a:t>
            </a:r>
          </a:p>
          <a:p>
            <a:pPr marL="0" marR="0" indent="0">
              <a:lnSpc>
                <a:spcPct val="107000"/>
              </a:lnSpc>
              <a:spcBef>
                <a:spcPts val="0"/>
              </a:spcBef>
              <a:spcAft>
                <a:spcPts val="800"/>
              </a:spcAft>
              <a:buNone/>
            </a:pPr>
            <a:endParaRPr lang="en-US" sz="2400" dirty="0">
              <a:solidFill>
                <a:srgbClr val="1F1F1F"/>
              </a:solidFill>
              <a:latin typeface="Arial" panose="020B0604020202020204" pitchFamily="34" charset="0"/>
              <a:cs typeface="B Nazanin" panose="00000400000000000000" pitchFamily="2" charset="-78"/>
            </a:endParaRPr>
          </a:p>
          <a:p>
            <a:pPr marL="0" indent="0">
              <a:buNone/>
              <a:tabLst>
                <a:tab pos="1371600" algn="l"/>
                <a:tab pos="2395538" algn="ctr"/>
                <a:tab pos="3594100" algn="ctr"/>
                <a:tab pos="4805363" algn="ctr"/>
              </a:tabLst>
            </a:pPr>
            <a:endParaRPr lang="en-US" altLang="en-US" sz="2400" dirty="0"/>
          </a:p>
        </p:txBody>
      </p:sp>
      <p:pic>
        <p:nvPicPr>
          <p:cNvPr id="3" name="Picture 2">
            <a:extLst>
              <a:ext uri="{FF2B5EF4-FFF2-40B4-BE49-F238E27FC236}">
                <a16:creationId xmlns:a16="http://schemas.microsoft.com/office/drawing/2014/main" id="{FE1EB193-2B94-4C23-B61D-E7A83FB21C33}"/>
              </a:ext>
            </a:extLst>
          </p:cNvPr>
          <p:cNvPicPr>
            <a:picLocks noChangeAspect="1"/>
          </p:cNvPicPr>
          <p:nvPr/>
        </p:nvPicPr>
        <p:blipFill>
          <a:blip r:embed="rId3"/>
          <a:stretch>
            <a:fillRect/>
          </a:stretch>
        </p:blipFill>
        <p:spPr>
          <a:xfrm>
            <a:off x="451413" y="2807497"/>
            <a:ext cx="5187456" cy="2396129"/>
          </a:xfrm>
          <a:prstGeom prst="rect">
            <a:avLst/>
          </a:prstGeom>
        </p:spPr>
      </p:pic>
      <p:pic>
        <p:nvPicPr>
          <p:cNvPr id="5" name="Picture 4">
            <a:extLst>
              <a:ext uri="{FF2B5EF4-FFF2-40B4-BE49-F238E27FC236}">
                <a16:creationId xmlns:a16="http://schemas.microsoft.com/office/drawing/2014/main" id="{8D86B443-19B5-413E-9F4D-CFBE017D05A8}"/>
              </a:ext>
            </a:extLst>
          </p:cNvPr>
          <p:cNvPicPr>
            <a:picLocks noChangeAspect="1"/>
          </p:cNvPicPr>
          <p:nvPr/>
        </p:nvPicPr>
        <p:blipFill>
          <a:blip r:embed="rId4"/>
          <a:stretch>
            <a:fillRect/>
          </a:stretch>
        </p:blipFill>
        <p:spPr>
          <a:xfrm>
            <a:off x="6824869" y="2698696"/>
            <a:ext cx="1621357" cy="2504930"/>
          </a:xfrm>
          <a:prstGeom prst="rect">
            <a:avLst/>
          </a:prstGeom>
        </p:spPr>
      </p:pic>
    </p:spTree>
    <p:extLst>
      <p:ext uri="{BB962C8B-B14F-4D97-AF65-F5344CB8AC3E}">
        <p14:creationId xmlns:p14="http://schemas.microsoft.com/office/powerpoint/2010/main" val="13015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18387C4-9D5B-4D54-8084-FE05B91CCCB2}"/>
              </a:ext>
            </a:extLst>
          </p:cNvPr>
          <p:cNvSpPr>
            <a:spLocks noGrp="1" noChangeArrowheads="1"/>
          </p:cNvSpPr>
          <p:nvPr>
            <p:ph type="title"/>
          </p:nvPr>
        </p:nvSpPr>
        <p:spPr>
          <a:xfrm>
            <a:off x="1022350" y="236379"/>
            <a:ext cx="7664450" cy="576263"/>
          </a:xfrm>
        </p:spPr>
        <p:txBody>
          <a:bodyPr/>
          <a:lstStyle/>
          <a:p>
            <a:pPr eaLnBrk="1" hangingPunct="1"/>
            <a:r>
              <a:rPr lang="en-US" altLang="en-US" dirty="0"/>
              <a:t>Example of Banker</a:t>
            </a:r>
            <a:r>
              <a:rPr lang="ja-JP" altLang="en-US" dirty="0"/>
              <a:t>’</a:t>
            </a:r>
            <a:r>
              <a:rPr lang="en-US" altLang="ja-JP" dirty="0"/>
              <a:t>s Algorithm</a:t>
            </a:r>
            <a:endParaRPr lang="en-US" altLang="en-US" dirty="0"/>
          </a:p>
        </p:txBody>
      </p:sp>
      <mc:AlternateContent xmlns:mc="http://schemas.openxmlformats.org/markup-compatibility/2006" xmlns:a14="http://schemas.microsoft.com/office/drawing/2010/main">
        <mc:Choice Requires="a14">
          <p:sp>
            <p:nvSpPr>
              <p:cNvPr id="56322" name="Rectangle 3">
                <a:extLst>
                  <a:ext uri="{FF2B5EF4-FFF2-40B4-BE49-F238E27FC236}">
                    <a16:creationId xmlns:a16="http://schemas.microsoft.com/office/drawing/2014/main" id="{F9D491DD-A38E-475F-8906-6128AD1F3862}"/>
                  </a:ext>
                </a:extLst>
              </p:cNvPr>
              <p:cNvSpPr>
                <a:spLocks noGrp="1" noChangeArrowheads="1"/>
              </p:cNvSpPr>
              <p:nvPr>
                <p:ph idx="1"/>
              </p:nvPr>
            </p:nvSpPr>
            <p:spPr>
              <a:xfrm>
                <a:off x="451413" y="1008439"/>
                <a:ext cx="8553691" cy="4892299"/>
              </a:xfrm>
            </p:spPr>
            <p:txBody>
              <a:bodyPr/>
              <a:lstStyle/>
              <a:p>
                <a:pPr algn="r" rtl="1">
                  <a:tabLst>
                    <a:tab pos="1371600" algn="l"/>
                    <a:tab pos="2395538" algn="ctr"/>
                    <a:tab pos="3594100" algn="ctr"/>
                    <a:tab pos="4805363" algn="ctr"/>
                  </a:tabLst>
                </a:pPr>
                <a:r>
                  <a:rPr lang="ar-SA" sz="2400" dirty="0">
                    <a:effectLst/>
                    <a:latin typeface="Calibri" panose="020F0502020204030204" pitchFamily="34" charset="0"/>
                    <a:ea typeface="Calibri" panose="020F0502020204030204" pitchFamily="34" charset="0"/>
                    <a:cs typeface="B Nazanin" panose="00000400000000000000" pitchFamily="2" charset="-78"/>
                  </a:rPr>
                  <a:t>حال فرض کنید که رشته</a:t>
                </a:r>
                <a:r>
                  <a:rPr lang="en-US" sz="2400" dirty="0">
                    <a:effectLst/>
                    <a:latin typeface="Calibri" panose="020F0502020204030204" pitchFamily="34" charset="0"/>
                    <a:ea typeface="Calibri" panose="020F0502020204030204" pitchFamily="34" charset="0"/>
                    <a:cs typeface="B Nazanin" panose="00000400000000000000" pitchFamily="2" charset="-78"/>
                  </a:rPr>
                  <a:t> (thread) T1 </a:t>
                </a:r>
                <a:r>
                  <a:rPr lang="ar-SA" sz="2400" dirty="0">
                    <a:effectLst/>
                    <a:latin typeface="Calibri" panose="020F0502020204030204" pitchFamily="34" charset="0"/>
                    <a:ea typeface="Calibri" panose="020F0502020204030204" pitchFamily="34" charset="0"/>
                    <a:cs typeface="B Nazanin" panose="00000400000000000000" pitchFamily="2" charset="-78"/>
                  </a:rPr>
                  <a:t>درخواست یک نمونه اضافی از نوع منبع</a:t>
                </a:r>
                <a:r>
                  <a:rPr lang="en-US" sz="2400" dirty="0">
                    <a:effectLst/>
                    <a:latin typeface="Calibri" panose="020F0502020204030204" pitchFamily="34" charset="0"/>
                    <a:ea typeface="Calibri" panose="020F0502020204030204" pitchFamily="34" charset="0"/>
                    <a:cs typeface="B Nazanin" panose="00000400000000000000" pitchFamily="2" charset="-78"/>
                  </a:rPr>
                  <a:t> A </a:t>
                </a:r>
                <a:r>
                  <a:rPr lang="ar-SA" sz="2400" dirty="0">
                    <a:effectLst/>
                    <a:latin typeface="Calibri" panose="020F0502020204030204" pitchFamily="34" charset="0"/>
                    <a:ea typeface="Calibri" panose="020F0502020204030204" pitchFamily="34" charset="0"/>
                    <a:cs typeface="B Nazanin" panose="00000400000000000000" pitchFamily="2" charset="-78"/>
                  </a:rPr>
                  <a:t>و دو نمونه از نوع منبع</a:t>
                </a:r>
                <a:r>
                  <a:rPr lang="en-US" sz="2400" dirty="0">
                    <a:effectLst/>
                    <a:latin typeface="Calibri" panose="020F0502020204030204" pitchFamily="34" charset="0"/>
                    <a:ea typeface="Calibri" panose="020F0502020204030204" pitchFamily="34" charset="0"/>
                    <a:cs typeface="B Nazanin" panose="00000400000000000000" pitchFamily="2" charset="-78"/>
                  </a:rPr>
                  <a:t> C </a:t>
                </a:r>
                <a:r>
                  <a:rPr lang="ar-SA" sz="2400" dirty="0">
                    <a:effectLst/>
                    <a:latin typeface="Calibri" panose="020F0502020204030204" pitchFamily="34" charset="0"/>
                    <a:ea typeface="Calibri" panose="020F0502020204030204" pitchFamily="34" charset="0"/>
                    <a:cs typeface="B Nazanin" panose="00000400000000000000" pitchFamily="2" charset="-78"/>
                  </a:rPr>
                  <a:t>را داشته باشد، بنابراین</a:t>
                </a:r>
                <a:r>
                  <a:rPr lang="en-US" sz="2400"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𝑅𝑒𝑞𝑢𝑒𝑠</m:t>
                    </m:r>
                    <m:sSub>
                      <m:sSubPr>
                        <m:ctrlPr>
                          <a:rPr lang="en-US" sz="2400" b="0" i="1" dirty="0" smtClean="0">
                            <a:effectLst/>
                            <a:latin typeface="Cambria Math" panose="02040503050406030204" pitchFamily="18" charset="0"/>
                            <a:ea typeface="Calibri" panose="020F0502020204030204" pitchFamily="34" charset="0"/>
                            <a:cs typeface="B Nazanin" panose="00000400000000000000" pitchFamily="2" charset="-78"/>
                          </a:rPr>
                        </m:ctrlPr>
                      </m:sSubPr>
                      <m:e>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𝑡</m:t>
                        </m:r>
                      </m:e>
                      <m:sub>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1</m:t>
                        </m:r>
                      </m:sub>
                    </m:sSub>
                  </m:oMath>
                </a14:m>
                <a:r>
                  <a:rPr lang="en-US" sz="2400" dirty="0">
                    <a:effectLst/>
                    <a:latin typeface="Calibri" panose="020F0502020204030204" pitchFamily="34" charset="0"/>
                    <a:ea typeface="Calibri" panose="020F0502020204030204" pitchFamily="34" charset="0"/>
                    <a:cs typeface="B Nazanin" panose="00000400000000000000" pitchFamily="2" charset="-78"/>
                  </a:rPr>
                  <a:t> = (1,0,2) </a:t>
                </a:r>
                <a:r>
                  <a:rPr lang="ar-SA" sz="2400" dirty="0">
                    <a:effectLst/>
                    <a:latin typeface="Calibri" panose="020F0502020204030204" pitchFamily="34" charset="0"/>
                    <a:ea typeface="Calibri" panose="020F0502020204030204" pitchFamily="34" charset="0"/>
                    <a:cs typeface="B Nazanin" panose="00000400000000000000" pitchFamily="2" charset="-78"/>
                  </a:rPr>
                  <a:t>برای تصمیم گیری در مورد اینکه آیا این درخواست را می توان بلافاصله اعطا کرد، ابتدا بررسی می کنیم که</a:t>
                </a:r>
                <a:r>
                  <a:rPr lang="en-US" sz="2400"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400" b="0" i="0" dirty="0" smtClean="0">
                        <a:effectLst/>
                        <a:latin typeface="Cambria Math" panose="02040503050406030204" pitchFamily="18" charset="0"/>
                        <a:ea typeface="Calibri" panose="020F0502020204030204" pitchFamily="34" charset="0"/>
                        <a:cs typeface="B Nazanin" panose="00000400000000000000" pitchFamily="2" charset="-78"/>
                      </a:rPr>
                      <m:t>  </m:t>
                    </m:r>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𝑅𝑒𝑞𝑢𝑒𝑠</m:t>
                    </m:r>
                    <m:sSub>
                      <m:sSubPr>
                        <m:ctrlP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ctrlPr>
                      </m:sSubPr>
                      <m:e>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𝑡</m:t>
                        </m:r>
                      </m:e>
                      <m:sub>
                        <m:r>
                          <a:rPr lang="en-US" sz="2400" i="1" dirty="0" smtClean="0">
                            <a:effectLst/>
                            <a:latin typeface="Cambria Math" panose="02040503050406030204" pitchFamily="18" charset="0"/>
                            <a:ea typeface="Calibri" panose="020F0502020204030204" pitchFamily="34" charset="0"/>
                            <a:cs typeface="B Nazanin" panose="00000400000000000000" pitchFamily="2" charset="-78"/>
                          </a:rPr>
                          <m:t>1</m:t>
                        </m:r>
                      </m:sub>
                    </m:sSub>
                  </m:oMath>
                </a14:m>
                <a:r>
                  <a:rPr lang="en-US" sz="2400" dirty="0">
                    <a:effectLst/>
                    <a:latin typeface="Calibri" panose="020F0502020204030204" pitchFamily="34" charset="0"/>
                    <a:ea typeface="Calibri" panose="020F0502020204030204" pitchFamily="34" charset="0"/>
                    <a:cs typeface="B Nazanin" panose="00000400000000000000" pitchFamily="2" charset="-78"/>
                  </a:rPr>
                  <a:t> ≤ Available </a:t>
                </a:r>
              </a:p>
              <a:p>
                <a:pPr algn="r" rtl="1">
                  <a:tabLst>
                    <a:tab pos="1371600" algn="l"/>
                    <a:tab pos="2395538" algn="ctr"/>
                    <a:tab pos="3594100" algn="ctr"/>
                    <a:tab pos="4805363" algn="ctr"/>
                  </a:tabLst>
                </a:pPr>
                <a:r>
                  <a:rPr lang="ar-SA" sz="2400" dirty="0">
                    <a:effectLst/>
                    <a:latin typeface="Calibri" panose="020F0502020204030204" pitchFamily="34" charset="0"/>
                    <a:ea typeface="Calibri" panose="020F0502020204030204" pitchFamily="34" charset="0"/>
                    <a:cs typeface="B Nazanin" panose="00000400000000000000" pitchFamily="2" charset="-78"/>
                  </a:rPr>
                  <a:t>یعنی اینکه </a:t>
                </a:r>
                <a:r>
                  <a:rPr lang="en-US" sz="2400" dirty="0">
                    <a:effectLst/>
                    <a:latin typeface="Calibri" panose="020F0502020204030204" pitchFamily="34" charset="0"/>
                    <a:ea typeface="Calibri" panose="020F0502020204030204" pitchFamily="34" charset="0"/>
                    <a:cs typeface="B Nazanin" panose="00000400000000000000" pitchFamily="2" charset="-78"/>
                  </a:rPr>
                  <a:t>(1,0,2)≤ (3,3,2) </a:t>
                </a:r>
                <a:r>
                  <a:rPr lang="ar-SA" sz="2400" dirty="0">
                    <a:effectLst/>
                    <a:latin typeface="Calibri" panose="020F0502020204030204" pitchFamily="34" charset="0"/>
                    <a:ea typeface="Calibri" panose="020F0502020204030204" pitchFamily="34" charset="0"/>
                    <a:cs typeface="B Nazanin" panose="00000400000000000000" pitchFamily="2" charset="-78"/>
                  </a:rPr>
                  <a:t>باشد، که درست است</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سپس وانمود می کنیم که این درخواست برآورده شده است، و به وضعیت جدید زیر می رسیم</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tabLst>
                    <a:tab pos="1371600" algn="l"/>
                    <a:tab pos="2395538" algn="ctr"/>
                    <a:tab pos="3594100" algn="ctr"/>
                    <a:tab pos="4805363" algn="ctr"/>
                  </a:tabLst>
                </a:pPr>
                <a:endParaRPr lang="en-US" altLang="en-US" sz="2800" dirty="0"/>
              </a:p>
            </p:txBody>
          </p:sp>
        </mc:Choice>
        <mc:Fallback xmlns="">
          <p:sp>
            <p:nvSpPr>
              <p:cNvPr id="56322" name="Rectangle 3">
                <a:extLst>
                  <a:ext uri="{FF2B5EF4-FFF2-40B4-BE49-F238E27FC236}">
                    <a16:creationId xmlns:a16="http://schemas.microsoft.com/office/drawing/2014/main" id="{F9D491DD-A38E-475F-8906-6128AD1F3862}"/>
                  </a:ext>
                </a:extLst>
              </p:cNvPr>
              <p:cNvSpPr>
                <a:spLocks noGrp="1" noRot="1" noChangeAspect="1" noMove="1" noResize="1" noEditPoints="1" noAdjustHandles="1" noChangeArrowheads="1" noChangeShapeType="1" noTextEdit="1"/>
              </p:cNvSpPr>
              <p:nvPr>
                <p:ph idx="1"/>
              </p:nvPr>
            </p:nvSpPr>
            <p:spPr>
              <a:xfrm>
                <a:off x="451413" y="1008439"/>
                <a:ext cx="8553691" cy="4892299"/>
              </a:xfrm>
              <a:blipFill>
                <a:blip r:embed="rId3"/>
                <a:stretch>
                  <a:fillRect t="-1868" r="-121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E1EB193-2B94-4C23-B61D-E7A83FB21C33}"/>
              </a:ext>
            </a:extLst>
          </p:cNvPr>
          <p:cNvPicPr>
            <a:picLocks noChangeAspect="1"/>
          </p:cNvPicPr>
          <p:nvPr/>
        </p:nvPicPr>
        <p:blipFill rotWithShape="1">
          <a:blip r:embed="rId4"/>
          <a:srcRect l="-3006"/>
          <a:stretch/>
        </p:blipFill>
        <p:spPr>
          <a:xfrm>
            <a:off x="231494" y="3947303"/>
            <a:ext cx="4363655" cy="1956798"/>
          </a:xfrm>
          <a:prstGeom prst="rect">
            <a:avLst/>
          </a:prstGeom>
        </p:spPr>
      </p:pic>
      <p:pic>
        <p:nvPicPr>
          <p:cNvPr id="4" name="Picture 3">
            <a:extLst>
              <a:ext uri="{FF2B5EF4-FFF2-40B4-BE49-F238E27FC236}">
                <a16:creationId xmlns:a16="http://schemas.microsoft.com/office/drawing/2014/main" id="{B9D31D53-6086-4F59-810C-942127618D08}"/>
              </a:ext>
            </a:extLst>
          </p:cNvPr>
          <p:cNvPicPr>
            <a:picLocks noChangeAspect="1"/>
          </p:cNvPicPr>
          <p:nvPr/>
        </p:nvPicPr>
        <p:blipFill>
          <a:blip r:embed="rId5"/>
          <a:stretch>
            <a:fillRect/>
          </a:stretch>
        </p:blipFill>
        <p:spPr>
          <a:xfrm>
            <a:off x="4791919" y="3960912"/>
            <a:ext cx="4120587" cy="1929579"/>
          </a:xfrm>
          <a:prstGeom prst="rect">
            <a:avLst/>
          </a:prstGeom>
          <a:ln>
            <a:solidFill>
              <a:srgbClr val="00B050"/>
            </a:solidFill>
          </a:ln>
        </p:spPr>
      </p:pic>
      <p:sp>
        <p:nvSpPr>
          <p:cNvPr id="10" name="TextBox 9">
            <a:extLst>
              <a:ext uri="{FF2B5EF4-FFF2-40B4-BE49-F238E27FC236}">
                <a16:creationId xmlns:a16="http://schemas.microsoft.com/office/drawing/2014/main" id="{3E3FFFC5-BE7F-4109-B86A-1C88AA12CCE4}"/>
              </a:ext>
            </a:extLst>
          </p:cNvPr>
          <p:cNvSpPr txBox="1"/>
          <p:nvPr/>
        </p:nvSpPr>
        <p:spPr>
          <a:xfrm>
            <a:off x="6154838" y="5890491"/>
            <a:ext cx="4878728" cy="461665"/>
          </a:xfrm>
          <a:prstGeom prst="rect">
            <a:avLst/>
          </a:prstGeom>
          <a:noFill/>
        </p:spPr>
        <p:txBody>
          <a:bodyPr wrap="square">
            <a:spAutoFit/>
          </a:bodyPr>
          <a:lstStyle/>
          <a:p>
            <a:r>
              <a:rPr lang="ar-SA" sz="2400" b="1" dirty="0">
                <a:effectLst/>
                <a:latin typeface="Calibri" panose="020F0502020204030204" pitchFamily="34" charset="0"/>
                <a:ea typeface="Calibri" panose="020F0502020204030204" pitchFamily="34" charset="0"/>
                <a:cs typeface="B Nazanin" panose="00000400000000000000" pitchFamily="2" charset="-78"/>
              </a:rPr>
              <a:t>وضعیت</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effectLst/>
                <a:latin typeface="Calibri" panose="020F0502020204030204" pitchFamily="34" charset="0"/>
                <a:ea typeface="Calibri" panose="020F0502020204030204" pitchFamily="34" charset="0"/>
                <a:cs typeface="B Nazanin" panose="00000400000000000000" pitchFamily="2" charset="-78"/>
              </a:rPr>
              <a:t>جدید</a:t>
            </a:r>
            <a:r>
              <a:rPr lang="ar-SA"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p>
        </p:txBody>
      </p:sp>
      <p:sp>
        <p:nvSpPr>
          <p:cNvPr id="11" name="TextBox 10">
            <a:extLst>
              <a:ext uri="{FF2B5EF4-FFF2-40B4-BE49-F238E27FC236}">
                <a16:creationId xmlns:a16="http://schemas.microsoft.com/office/drawing/2014/main" id="{1AAC8F65-D260-409D-A28B-FBB5B3554BF0}"/>
              </a:ext>
            </a:extLst>
          </p:cNvPr>
          <p:cNvSpPr txBox="1"/>
          <p:nvPr/>
        </p:nvSpPr>
        <p:spPr>
          <a:xfrm>
            <a:off x="1727522" y="5865702"/>
            <a:ext cx="4878728" cy="461665"/>
          </a:xfrm>
          <a:prstGeom prst="rect">
            <a:avLst/>
          </a:prstGeom>
          <a:noFill/>
        </p:spPr>
        <p:txBody>
          <a:bodyPr wrap="square">
            <a:spAutoFit/>
          </a:bodyPr>
          <a:lstStyle/>
          <a:p>
            <a:r>
              <a:rPr lang="ar-SA" sz="2400" dirty="0">
                <a:effectLst/>
                <a:latin typeface="Calibri" panose="020F0502020204030204" pitchFamily="34" charset="0"/>
                <a:ea typeface="Calibri" panose="020F0502020204030204" pitchFamily="34" charset="0"/>
                <a:cs typeface="B Nazanin" panose="00000400000000000000" pitchFamily="2" charset="-78"/>
              </a:rPr>
              <a:t>وضعیت </a:t>
            </a:r>
            <a:r>
              <a:rPr lang="fa-IR" sz="2400" dirty="0">
                <a:effectLst/>
                <a:latin typeface="Calibri" panose="020F0502020204030204" pitchFamily="34" charset="0"/>
                <a:ea typeface="Calibri" panose="020F0502020204030204" pitchFamily="34" charset="0"/>
                <a:cs typeface="B Nazanin" panose="00000400000000000000" pitchFamily="2" charset="-78"/>
              </a:rPr>
              <a:t>قدیم</a:t>
            </a:r>
            <a:r>
              <a:rPr lang="ar-SA"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p>
        </p:txBody>
      </p:sp>
      <p:sp>
        <p:nvSpPr>
          <p:cNvPr id="7" name="Rectangle 6">
            <a:extLst>
              <a:ext uri="{FF2B5EF4-FFF2-40B4-BE49-F238E27FC236}">
                <a16:creationId xmlns:a16="http://schemas.microsoft.com/office/drawing/2014/main" id="{46F1F888-7CF6-4991-AD59-D83891168C7A}"/>
              </a:ext>
            </a:extLst>
          </p:cNvPr>
          <p:cNvSpPr/>
          <p:nvPr/>
        </p:nvSpPr>
        <p:spPr bwMode="auto">
          <a:xfrm>
            <a:off x="1458411" y="4838217"/>
            <a:ext cx="752354" cy="243069"/>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
        <p:nvSpPr>
          <p:cNvPr id="13" name="Rectangle 12">
            <a:extLst>
              <a:ext uri="{FF2B5EF4-FFF2-40B4-BE49-F238E27FC236}">
                <a16:creationId xmlns:a16="http://schemas.microsoft.com/office/drawing/2014/main" id="{039B7E42-3F8B-4A46-89B9-89CABBB08573}"/>
              </a:ext>
            </a:extLst>
          </p:cNvPr>
          <p:cNvSpPr/>
          <p:nvPr/>
        </p:nvSpPr>
        <p:spPr bwMode="auto">
          <a:xfrm>
            <a:off x="5778661" y="4838217"/>
            <a:ext cx="752354" cy="243069"/>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
        <p:nvSpPr>
          <p:cNvPr id="15" name="TextBox 14">
            <a:extLst>
              <a:ext uri="{FF2B5EF4-FFF2-40B4-BE49-F238E27FC236}">
                <a16:creationId xmlns:a16="http://schemas.microsoft.com/office/drawing/2014/main" id="{4F8D6297-9532-4815-9993-2B8611A40DE8}"/>
              </a:ext>
            </a:extLst>
          </p:cNvPr>
          <p:cNvSpPr txBox="1"/>
          <p:nvPr/>
        </p:nvSpPr>
        <p:spPr>
          <a:xfrm>
            <a:off x="3624324" y="4893454"/>
            <a:ext cx="1017124" cy="369332"/>
          </a:xfrm>
          <a:prstGeom prst="rect">
            <a:avLst/>
          </a:prstGeom>
          <a:noFill/>
        </p:spPr>
        <p:txBody>
          <a:bodyPr wrap="square">
            <a:spAutoFit/>
          </a:bodyPr>
          <a:lstStyle/>
          <a:p>
            <a:r>
              <a:rPr lang="en-US" sz="18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+(1,0,2)</a:t>
            </a:r>
            <a:endParaRPr lang="en-US" dirty="0">
              <a:solidFill>
                <a:srgbClr val="FF0000"/>
              </a:solidFill>
            </a:endParaRPr>
          </a:p>
        </p:txBody>
      </p:sp>
      <p:cxnSp>
        <p:nvCxnSpPr>
          <p:cNvPr id="12" name="Straight Arrow Connector 11">
            <a:extLst>
              <a:ext uri="{FF2B5EF4-FFF2-40B4-BE49-F238E27FC236}">
                <a16:creationId xmlns:a16="http://schemas.microsoft.com/office/drawing/2014/main" id="{216CC73B-552F-414D-B86E-C09A0B90F0EA}"/>
              </a:ext>
            </a:extLst>
          </p:cNvPr>
          <p:cNvCxnSpPr>
            <a:stCxn id="7" idx="3"/>
          </p:cNvCxnSpPr>
          <p:nvPr/>
        </p:nvCxnSpPr>
        <p:spPr bwMode="auto">
          <a:xfrm flipV="1">
            <a:off x="2210765" y="4959751"/>
            <a:ext cx="3567896" cy="1"/>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904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6322">
                                            <p:txEl>
                                              <p:pRg st="1" end="1"/>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18387C4-9D5B-4D54-8084-FE05B91CCCB2}"/>
              </a:ext>
            </a:extLst>
          </p:cNvPr>
          <p:cNvSpPr>
            <a:spLocks noGrp="1" noChangeArrowheads="1"/>
          </p:cNvSpPr>
          <p:nvPr>
            <p:ph type="title"/>
          </p:nvPr>
        </p:nvSpPr>
        <p:spPr>
          <a:xfrm>
            <a:off x="1022350" y="236379"/>
            <a:ext cx="7664450" cy="576263"/>
          </a:xfrm>
        </p:spPr>
        <p:txBody>
          <a:bodyPr/>
          <a:lstStyle/>
          <a:p>
            <a:pPr eaLnBrk="1" hangingPunct="1"/>
            <a:r>
              <a:rPr lang="en-US" altLang="en-US" dirty="0"/>
              <a:t>Example of Banker</a:t>
            </a:r>
            <a:r>
              <a:rPr lang="ja-JP" altLang="en-US" dirty="0"/>
              <a:t>’</a:t>
            </a:r>
            <a:r>
              <a:rPr lang="en-US" altLang="ja-JP" dirty="0"/>
              <a:t>s Algorithm</a:t>
            </a:r>
            <a:endParaRPr lang="en-US" altLang="en-US" dirty="0"/>
          </a:p>
        </p:txBody>
      </p:sp>
      <p:sp>
        <p:nvSpPr>
          <p:cNvPr id="56322" name="Rectangle 3">
            <a:extLst>
              <a:ext uri="{FF2B5EF4-FFF2-40B4-BE49-F238E27FC236}">
                <a16:creationId xmlns:a16="http://schemas.microsoft.com/office/drawing/2014/main" id="{F9D491DD-A38E-475F-8906-6128AD1F3862}"/>
              </a:ext>
            </a:extLst>
          </p:cNvPr>
          <p:cNvSpPr>
            <a:spLocks noGrp="1" noChangeArrowheads="1"/>
          </p:cNvSpPr>
          <p:nvPr>
            <p:ph idx="1"/>
          </p:nvPr>
        </p:nvSpPr>
        <p:spPr>
          <a:xfrm>
            <a:off x="1" y="1008439"/>
            <a:ext cx="9005104" cy="4892299"/>
          </a:xfrm>
        </p:spPr>
        <p:txBody>
          <a:bodyPr/>
          <a:lstStyle/>
          <a:p>
            <a:pPr lvl="0" algn="r" rtl="1"/>
            <a:r>
              <a:rPr lang="ar-SA" sz="2800" dirty="0">
                <a:cs typeface="B Nazanin" panose="00000400000000000000" pitchFamily="2" charset="-78"/>
              </a:rPr>
              <a:t>اجرای الگوریتم ایمنی نشان می دهد که توالی &lt; </a:t>
            </a:r>
            <a:r>
              <a:rPr lang="en-US" sz="2800" dirty="0">
                <a:cs typeface="B Nazanin" panose="00000400000000000000" pitchFamily="2" charset="-78"/>
              </a:rPr>
              <a:t>T1</a:t>
            </a:r>
            <a:r>
              <a:rPr lang="ar-SA" sz="2800" dirty="0">
                <a:cs typeface="B Nazanin" panose="00000400000000000000" pitchFamily="2" charset="-78"/>
              </a:rPr>
              <a:t>, </a:t>
            </a:r>
            <a:r>
              <a:rPr lang="en-US" sz="2800" dirty="0">
                <a:cs typeface="B Nazanin" panose="00000400000000000000" pitchFamily="2" charset="-78"/>
              </a:rPr>
              <a:t>T3</a:t>
            </a:r>
            <a:r>
              <a:rPr lang="ar-SA" sz="2800" dirty="0">
                <a:cs typeface="B Nazanin" panose="00000400000000000000" pitchFamily="2" charset="-78"/>
              </a:rPr>
              <a:t>, </a:t>
            </a:r>
            <a:r>
              <a:rPr lang="en-US" sz="2800" dirty="0">
                <a:cs typeface="B Nazanin" panose="00000400000000000000" pitchFamily="2" charset="-78"/>
              </a:rPr>
              <a:t>T4</a:t>
            </a:r>
            <a:r>
              <a:rPr lang="ar-SA" sz="2800" dirty="0">
                <a:cs typeface="B Nazanin" panose="00000400000000000000" pitchFamily="2" charset="-78"/>
              </a:rPr>
              <a:t>, </a:t>
            </a:r>
            <a:r>
              <a:rPr lang="en-US" sz="2800" dirty="0">
                <a:cs typeface="B Nazanin" panose="00000400000000000000" pitchFamily="2" charset="-78"/>
              </a:rPr>
              <a:t>T0</a:t>
            </a:r>
            <a:r>
              <a:rPr lang="ar-SA" sz="2800" dirty="0">
                <a:cs typeface="B Nazanin" panose="00000400000000000000" pitchFamily="2" charset="-78"/>
              </a:rPr>
              <a:t>, </a:t>
            </a:r>
            <a:r>
              <a:rPr lang="en-US" sz="2800" dirty="0">
                <a:cs typeface="B Nazanin" panose="00000400000000000000" pitchFamily="2" charset="-78"/>
              </a:rPr>
              <a:t>T2</a:t>
            </a:r>
            <a:r>
              <a:rPr lang="ar-SA" sz="2800" dirty="0">
                <a:cs typeface="B Nazanin" panose="00000400000000000000" pitchFamily="2" charset="-78"/>
              </a:rPr>
              <a:t>&gt; نیازمندی ایمنی را برآورده می کند</a:t>
            </a:r>
            <a:endParaRPr lang="en-US" sz="2800" dirty="0">
              <a:cs typeface="B Nazanin" panose="00000400000000000000" pitchFamily="2" charset="-78"/>
            </a:endParaRPr>
          </a:p>
          <a:p>
            <a:pPr lvl="0" algn="r" rtl="1"/>
            <a:r>
              <a:rPr lang="ar-SA" sz="2800" dirty="0">
                <a:cs typeface="B Nazanin" panose="00000400000000000000" pitchFamily="2" charset="-78"/>
              </a:rPr>
              <a:t>آیا درخواست (3,3,0) توسط </a:t>
            </a:r>
            <a:r>
              <a:rPr lang="en-US" sz="2800" dirty="0">
                <a:cs typeface="B Nazanin" panose="00000400000000000000" pitchFamily="2" charset="-78"/>
              </a:rPr>
              <a:t>T4</a:t>
            </a:r>
            <a:r>
              <a:rPr lang="ar-SA" sz="2800" dirty="0">
                <a:cs typeface="B Nazanin" panose="00000400000000000000" pitchFamily="2" charset="-78"/>
              </a:rPr>
              <a:t> قابل اعطا است؟</a:t>
            </a:r>
            <a:endParaRPr lang="en-US" sz="2800" dirty="0">
              <a:cs typeface="B Nazanin" panose="00000400000000000000" pitchFamily="2" charset="-78"/>
            </a:endParaRPr>
          </a:p>
          <a:p>
            <a:pPr lvl="0" algn="r" rtl="1"/>
            <a:r>
              <a:rPr lang="ar-SA" sz="2800" dirty="0">
                <a:cs typeface="B Nazanin" panose="00000400000000000000" pitchFamily="2" charset="-78"/>
              </a:rPr>
              <a:t> آیا درخواست (0,2,0) توسط </a:t>
            </a:r>
            <a:r>
              <a:rPr lang="en-US" sz="2800" dirty="0">
                <a:cs typeface="B Nazanin" panose="00000400000000000000" pitchFamily="2" charset="-78"/>
              </a:rPr>
              <a:t>T0</a:t>
            </a:r>
            <a:r>
              <a:rPr lang="ar-SA" sz="2800" dirty="0">
                <a:cs typeface="B Nazanin" panose="00000400000000000000" pitchFamily="2" charset="-78"/>
              </a:rPr>
              <a:t> قابل اعطا است؟</a:t>
            </a:r>
            <a:endParaRPr lang="en-US" sz="2800" dirty="0">
              <a:cs typeface="B Nazanin" panose="00000400000000000000" pitchFamily="2" charset="-78"/>
            </a:endParaRPr>
          </a:p>
          <a:p>
            <a:pPr algn="r" rtl="1">
              <a:tabLst>
                <a:tab pos="1544638" algn="l"/>
                <a:tab pos="2452688" algn="ctr"/>
                <a:tab pos="3767138" algn="ctr"/>
                <a:tab pos="5022850" algn="ctr"/>
              </a:tabLst>
            </a:pPr>
            <a:endParaRPr lang="en-US" altLang="en-US" sz="3600" dirty="0">
              <a:cs typeface="B Nazanin" panose="00000400000000000000" pitchFamily="2" charset="-78"/>
            </a:endParaRPr>
          </a:p>
          <a:p>
            <a:pPr algn="r" rtl="1">
              <a:tabLst>
                <a:tab pos="1371600" algn="l"/>
                <a:tab pos="2395538" algn="ctr"/>
                <a:tab pos="3594100" algn="ctr"/>
                <a:tab pos="4805363" algn="ctr"/>
              </a:tabLst>
            </a:pPr>
            <a:endParaRPr lang="en-US" altLang="en-US" sz="4000" dirty="0">
              <a:cs typeface="B Nazanin" panose="00000400000000000000" pitchFamily="2" charset="-78"/>
            </a:endParaRPr>
          </a:p>
        </p:txBody>
      </p:sp>
      <p:pic>
        <p:nvPicPr>
          <p:cNvPr id="4" name="Picture 3">
            <a:extLst>
              <a:ext uri="{FF2B5EF4-FFF2-40B4-BE49-F238E27FC236}">
                <a16:creationId xmlns:a16="http://schemas.microsoft.com/office/drawing/2014/main" id="{B9D31D53-6086-4F59-810C-942127618D08}"/>
              </a:ext>
            </a:extLst>
          </p:cNvPr>
          <p:cNvPicPr>
            <a:picLocks noChangeAspect="1"/>
          </p:cNvPicPr>
          <p:nvPr/>
        </p:nvPicPr>
        <p:blipFill>
          <a:blip r:embed="rId3"/>
          <a:stretch>
            <a:fillRect/>
          </a:stretch>
        </p:blipFill>
        <p:spPr>
          <a:xfrm>
            <a:off x="2291302" y="3552719"/>
            <a:ext cx="4873911" cy="2282344"/>
          </a:xfrm>
          <a:prstGeom prst="rect">
            <a:avLst/>
          </a:prstGeom>
          <a:ln>
            <a:solidFill>
              <a:srgbClr val="00B050"/>
            </a:solidFill>
          </a:ln>
        </p:spPr>
      </p:pic>
    </p:spTree>
    <p:extLst>
      <p:ext uri="{BB962C8B-B14F-4D97-AF65-F5344CB8AC3E}">
        <p14:creationId xmlns:p14="http://schemas.microsoft.com/office/powerpoint/2010/main" val="18858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73354F7-D46C-481C-9D4A-3953C7C9966A}"/>
              </a:ext>
            </a:extLst>
          </p:cNvPr>
          <p:cNvSpPr>
            <a:spLocks noGrp="1" noChangeArrowheads="1"/>
          </p:cNvSpPr>
          <p:nvPr>
            <p:ph type="title"/>
          </p:nvPr>
        </p:nvSpPr>
        <p:spPr>
          <a:xfrm>
            <a:off x="1141413" y="235762"/>
            <a:ext cx="7421562" cy="576262"/>
          </a:xfrm>
        </p:spPr>
        <p:txBody>
          <a:bodyPr/>
          <a:lstStyle/>
          <a:p>
            <a:pPr eaLnBrk="1" hangingPunct="1"/>
            <a:r>
              <a:rPr lang="en-US" altLang="en-US" dirty="0"/>
              <a:t>Deadlock Detection</a:t>
            </a:r>
          </a:p>
        </p:txBody>
      </p:sp>
      <p:sp>
        <p:nvSpPr>
          <p:cNvPr id="62466" name="Rectangle 3">
            <a:extLst>
              <a:ext uri="{FF2B5EF4-FFF2-40B4-BE49-F238E27FC236}">
                <a16:creationId xmlns:a16="http://schemas.microsoft.com/office/drawing/2014/main" id="{B0C7DA51-11F7-430E-8F04-C804721EE6AB}"/>
              </a:ext>
            </a:extLst>
          </p:cNvPr>
          <p:cNvSpPr>
            <a:spLocks noGrp="1" noChangeArrowheads="1"/>
          </p:cNvSpPr>
          <p:nvPr>
            <p:ph idx="1"/>
          </p:nvPr>
        </p:nvSpPr>
        <p:spPr>
          <a:xfrm>
            <a:off x="811765" y="1233488"/>
            <a:ext cx="7527990" cy="4530725"/>
          </a:xfrm>
        </p:spPr>
        <p:txBody>
          <a:bodyPr/>
          <a:lstStyle/>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اجازه دادن به سیستم برای ورود به حالت بن‌بست</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الگوریتم تشخیص</a:t>
            </a:r>
            <a:endParaRPr lang="en-US" sz="3200" dirty="0">
              <a:latin typeface="Times New Roman" panose="02020603050405020304" pitchFamily="18" charset="0"/>
              <a:cs typeface="B Nazanin" panose="00000400000000000000" pitchFamily="2" charset="-78"/>
            </a:endParaRPr>
          </a:p>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طرح بازیابی</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E0AC6EB-98B0-4800-BA12-8164E36330A4}"/>
              </a:ext>
            </a:extLst>
          </p:cNvPr>
          <p:cNvSpPr>
            <a:spLocks noGrp="1" noChangeArrowheads="1"/>
          </p:cNvSpPr>
          <p:nvPr>
            <p:ph type="title"/>
          </p:nvPr>
        </p:nvSpPr>
        <p:spPr>
          <a:xfrm>
            <a:off x="1077686" y="-19986"/>
            <a:ext cx="7772400" cy="844551"/>
          </a:xfrm>
        </p:spPr>
        <p:txBody>
          <a:bodyPr/>
          <a:lstStyle/>
          <a:p>
            <a:pPr eaLnBrk="1" hangingPunct="1"/>
            <a:r>
              <a:rPr lang="en-US" altLang="en-US" dirty="0"/>
              <a:t>Single Instance of Each Resource Type</a:t>
            </a:r>
          </a:p>
        </p:txBody>
      </p:sp>
      <mc:AlternateContent xmlns:mc="http://schemas.openxmlformats.org/markup-compatibility/2006" xmlns:a14="http://schemas.microsoft.com/office/drawing/2010/main">
        <mc:Choice Requires="a14">
          <p:sp>
            <p:nvSpPr>
              <p:cNvPr id="64514" name="Rectangle 3">
                <a:extLst>
                  <a:ext uri="{FF2B5EF4-FFF2-40B4-BE49-F238E27FC236}">
                    <a16:creationId xmlns:a16="http://schemas.microsoft.com/office/drawing/2014/main" id="{9A96C6DF-1521-4C97-AEB7-B25DA22EF839}"/>
                  </a:ext>
                </a:extLst>
              </p:cNvPr>
              <p:cNvSpPr>
                <a:spLocks noGrp="1" noChangeArrowheads="1"/>
              </p:cNvSpPr>
              <p:nvPr>
                <p:ph idx="1"/>
              </p:nvPr>
            </p:nvSpPr>
            <p:spPr>
              <a:xfrm>
                <a:off x="405114" y="1173163"/>
                <a:ext cx="8444972" cy="4511675"/>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این گراف وابستگی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altLang="en-US" sz="2800" b="1" dirty="0">
                    <a:solidFill>
                      <a:srgbClr val="006699"/>
                    </a:solidFill>
                    <a:latin typeface="+mj-lt"/>
                  </a:rPr>
                  <a:t>wait-for</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بین رشته‌ها را نشان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گره‌ها نشان‌دهنده‌ی رشته‌ها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Threads</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هستند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Ti</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-&gt;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Tj</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نشان می‌دهد که رشته‌ی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Ti</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حال انتظار برای رشته‌ی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Tj</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altLang="en-US" sz="2800" b="1" i="1" dirty="0">
                  <a:sym typeface="Symbol" panose="05050102010706020507" pitchFamily="18" charset="2"/>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به‌صورت دوره‌ای الگوریتمی اجرا می‌شود که به دنبال دور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(Cycle)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گراف می‌گردد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وجود یک دور نشان‌دهنده‌ی بن‌بست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پیچیدگی زمانی الگوریتم تشخیص دور در یک گراف از مرتبه‌ی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p>
                      <m:sSupPr>
                        <m:ctrlPr>
                          <a:rPr lang="en-US" sz="2800" i="1" dirty="0" smtClean="0">
                            <a:effectLst/>
                            <a:latin typeface="Cambria Math" panose="02040503050406030204" pitchFamily="18" charset="0"/>
                            <a:ea typeface="Times New Roman" panose="02020603050405020304" pitchFamily="18" charset="0"/>
                            <a:cs typeface="B Nazanin" panose="00000400000000000000" pitchFamily="2" charset="-78"/>
                          </a:rPr>
                        </m:ctrlPr>
                      </m:sSupPr>
                      <m:e>
                        <m:r>
                          <a:rPr lang="en-US" sz="2800" i="1" dirty="0" smtClean="0">
                            <a:effectLst/>
                            <a:latin typeface="Cambria Math" panose="02040503050406030204" pitchFamily="18" charset="0"/>
                            <a:ea typeface="Times New Roman" panose="02020603050405020304" pitchFamily="18" charset="0"/>
                            <a:cs typeface="B Nazanin" panose="00000400000000000000" pitchFamily="2" charset="-78"/>
                          </a:rPr>
                          <m:t>𝑛</m:t>
                        </m:r>
                      </m:e>
                      <m:sup>
                        <m:r>
                          <a:rPr lang="en-US" sz="2800" i="1" dirty="0" smtClean="0">
                            <a:effectLst/>
                            <a:latin typeface="Cambria Math" panose="02040503050406030204" pitchFamily="18" charset="0"/>
                            <a:ea typeface="Times New Roman" panose="02020603050405020304" pitchFamily="18" charset="0"/>
                            <a:cs typeface="B Nazanin" panose="00000400000000000000" pitchFamily="2" charset="-78"/>
                          </a:rPr>
                          <m:t>2</m:t>
                        </m:r>
                      </m:sup>
                    </m:sSup>
                    <m:r>
                      <a:rPr lang="en-US" sz="2800" i="1" dirty="0" smtClean="0">
                        <a:effectLst/>
                        <a:latin typeface="Cambria Math" panose="02040503050406030204" pitchFamily="18" charset="0"/>
                        <a:ea typeface="Times New Roman" panose="02020603050405020304" pitchFamily="18" charset="0"/>
                        <a:cs typeface="B Nazanin" panose="00000400000000000000" pitchFamily="2" charset="-78"/>
                      </a:rPr>
                      <m:t> </m:t>
                    </m:r>
                  </m:oMath>
                </a14:m>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است، 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تعداد گره‌های گراف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4514" name="Rectangle 3">
                <a:extLst>
                  <a:ext uri="{FF2B5EF4-FFF2-40B4-BE49-F238E27FC236}">
                    <a16:creationId xmlns:a16="http://schemas.microsoft.com/office/drawing/2014/main" id="{9A96C6DF-1521-4C97-AEB7-B25DA22EF839}"/>
                  </a:ext>
                </a:extLst>
              </p:cNvPr>
              <p:cNvSpPr>
                <a:spLocks noGrp="1" noRot="1" noChangeAspect="1" noMove="1" noResize="1" noEditPoints="1" noAdjustHandles="1" noChangeArrowheads="1" noChangeShapeType="1" noTextEdit="1"/>
              </p:cNvSpPr>
              <p:nvPr>
                <p:ph idx="1"/>
              </p:nvPr>
            </p:nvSpPr>
            <p:spPr>
              <a:xfrm>
                <a:off x="405114" y="1173163"/>
                <a:ext cx="8444972" cy="4511675"/>
              </a:xfrm>
              <a:blipFill>
                <a:blip r:embed="rId3"/>
                <a:stretch>
                  <a:fillRect l="-1443" t="-2024" r="-1587" b="-8772"/>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0484A614-EAE8-49DD-A55B-4F7E12A56EA6}"/>
              </a:ext>
            </a:extLst>
          </p:cNvPr>
          <p:cNvSpPr>
            <a:spLocks noGrp="1" noChangeArrowheads="1"/>
          </p:cNvSpPr>
          <p:nvPr>
            <p:ph type="title"/>
          </p:nvPr>
        </p:nvSpPr>
        <p:spPr>
          <a:xfrm>
            <a:off x="758164" y="270077"/>
            <a:ext cx="8288629" cy="457200"/>
          </a:xfrm>
        </p:spPr>
        <p:txBody>
          <a:bodyPr/>
          <a:lstStyle/>
          <a:p>
            <a:pPr eaLnBrk="1" hangingPunct="1"/>
            <a:r>
              <a:rPr lang="en-US" altLang="en-US" sz="2400" dirty="0"/>
              <a:t>Resource-Allocation Graph and  Wait-for Graph</a:t>
            </a:r>
          </a:p>
        </p:txBody>
      </p:sp>
      <p:sp>
        <p:nvSpPr>
          <p:cNvPr id="66562" name="Text Box 5">
            <a:extLst>
              <a:ext uri="{FF2B5EF4-FFF2-40B4-BE49-F238E27FC236}">
                <a16:creationId xmlns:a16="http://schemas.microsoft.com/office/drawing/2014/main" id="{FD3E6C09-91AB-4252-8558-115F273E58C9}"/>
              </a:ext>
            </a:extLst>
          </p:cNvPr>
          <p:cNvSpPr txBox="1">
            <a:spLocks noChangeArrowheads="1"/>
          </p:cNvSpPr>
          <p:nvPr/>
        </p:nvSpPr>
        <p:spPr bwMode="auto">
          <a:xfrm>
            <a:off x="1647825" y="5294313"/>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Resource-Allocation Graph</a:t>
            </a:r>
          </a:p>
        </p:txBody>
      </p:sp>
      <p:sp>
        <p:nvSpPr>
          <p:cNvPr id="66563" name="Text Box 6">
            <a:extLst>
              <a:ext uri="{FF2B5EF4-FFF2-40B4-BE49-F238E27FC236}">
                <a16:creationId xmlns:a16="http://schemas.microsoft.com/office/drawing/2014/main" id="{4DB892FA-9656-4369-B039-CF364DF8033A}"/>
              </a:ext>
            </a:extLst>
          </p:cNvPr>
          <p:cNvSpPr txBox="1">
            <a:spLocks noChangeArrowheads="1"/>
          </p:cNvSpPr>
          <p:nvPr/>
        </p:nvSpPr>
        <p:spPr bwMode="auto">
          <a:xfrm>
            <a:off x="4810125" y="5294313"/>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Corresponding wait-for graph</a:t>
            </a:r>
          </a:p>
        </p:txBody>
      </p:sp>
      <p:pic>
        <p:nvPicPr>
          <p:cNvPr id="66564" name="Picture 1">
            <a:extLst>
              <a:ext uri="{FF2B5EF4-FFF2-40B4-BE49-F238E27FC236}">
                <a16:creationId xmlns:a16="http://schemas.microsoft.com/office/drawing/2014/main" id="{0B62FAF8-3075-42AC-BA0B-5BDEAC7D4D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1252538"/>
            <a:ext cx="57404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A3ED25FA-FD51-4DC3-9667-49F48E298265}"/>
              </a:ext>
            </a:extLst>
          </p:cNvPr>
          <p:cNvSpPr>
            <a:spLocks noGrp="1" noChangeArrowheads="1"/>
          </p:cNvSpPr>
          <p:nvPr>
            <p:ph type="title"/>
          </p:nvPr>
        </p:nvSpPr>
        <p:spPr>
          <a:xfrm>
            <a:off x="1216331" y="131947"/>
            <a:ext cx="7772400" cy="628650"/>
          </a:xfrm>
        </p:spPr>
        <p:txBody>
          <a:bodyPr/>
          <a:lstStyle/>
          <a:p>
            <a:pPr eaLnBrk="1" hangingPunct="1"/>
            <a:r>
              <a:rPr lang="en-US" altLang="en-US" dirty="0"/>
              <a:t>Several Instances of a Resource Type</a:t>
            </a:r>
          </a:p>
        </p:txBody>
      </p:sp>
      <p:sp>
        <p:nvSpPr>
          <p:cNvPr id="68610" name="Rectangle 3">
            <a:extLst>
              <a:ext uri="{FF2B5EF4-FFF2-40B4-BE49-F238E27FC236}">
                <a16:creationId xmlns:a16="http://schemas.microsoft.com/office/drawing/2014/main" id="{A408F457-CD45-48AA-8181-E44F8AA0A577}"/>
              </a:ext>
            </a:extLst>
          </p:cNvPr>
          <p:cNvSpPr>
            <a:spLocks noGrp="1" noChangeArrowheads="1"/>
          </p:cNvSpPr>
          <p:nvPr>
            <p:ph idx="1"/>
          </p:nvPr>
        </p:nvSpPr>
        <p:spPr>
          <a:xfrm>
            <a:off x="882650" y="1187450"/>
            <a:ext cx="7580215" cy="3851275"/>
          </a:xfrm>
        </p:spPr>
        <p:txBody>
          <a:bodyPr/>
          <a:lstStyle/>
          <a:p>
            <a:pPr marL="0" marR="0" algn="r" rtl="1">
              <a:lnSpc>
                <a:spcPct val="107000"/>
              </a:lnSpc>
              <a:spcBef>
                <a:spcPts val="0"/>
              </a:spcBef>
              <a:spcAft>
                <a:spcPts val="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موجود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(Available):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برداری به طول</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که تعداد منابع در دسترس از هر نوع را نشان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تخصیص‌یافته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(Allocation):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ماتریسی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که تعداد منابع از هر نوع که در حال حاضر به هر رشته تخصیص داده شده است را مشخص می‌کند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درخواست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(Request):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ماتریسی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که درخواست فعلی هر رشته را نشان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Request[</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][j] = k</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به این معنی است که رشته‌ی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Ti</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درخواست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k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واحد دیگر از نوع منبع</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Rj</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را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6A086C2B-A5AE-4F5F-8E2A-3790509946FF}"/>
              </a:ext>
            </a:extLst>
          </p:cNvPr>
          <p:cNvSpPr>
            <a:spLocks noGrp="1" noChangeArrowheads="1"/>
          </p:cNvSpPr>
          <p:nvPr>
            <p:ph type="title"/>
          </p:nvPr>
        </p:nvSpPr>
        <p:spPr>
          <a:xfrm>
            <a:off x="731415" y="236379"/>
            <a:ext cx="7899400" cy="576263"/>
          </a:xfrm>
        </p:spPr>
        <p:txBody>
          <a:bodyPr/>
          <a:lstStyle/>
          <a:p>
            <a:pPr eaLnBrk="1" hangingPunct="1"/>
            <a:r>
              <a:rPr lang="en-US" altLang="en-US" dirty="0"/>
              <a:t>Detection Algorithm</a:t>
            </a:r>
          </a:p>
        </p:txBody>
      </p:sp>
      <p:sp>
        <p:nvSpPr>
          <p:cNvPr id="70658" name="Rectangle 3">
            <a:extLst>
              <a:ext uri="{FF2B5EF4-FFF2-40B4-BE49-F238E27FC236}">
                <a16:creationId xmlns:a16="http://schemas.microsoft.com/office/drawing/2014/main" id="{4F25B4FD-55C6-400C-B972-1DEDC818534C}"/>
              </a:ext>
            </a:extLst>
          </p:cNvPr>
          <p:cNvSpPr>
            <a:spLocks noGrp="1" noChangeArrowheads="1"/>
          </p:cNvSpPr>
          <p:nvPr>
            <p:ph idx="1"/>
          </p:nvPr>
        </p:nvSpPr>
        <p:spPr>
          <a:xfrm>
            <a:off x="995363" y="1233488"/>
            <a:ext cx="7753350" cy="4530725"/>
          </a:xfrm>
        </p:spPr>
        <p:txBody>
          <a:bodyPr/>
          <a:lstStyle/>
          <a:p>
            <a:pPr marL="342900" indent="-342900">
              <a:buFont typeface="+mj-lt"/>
              <a:buAutoNum type="arabicPeriod"/>
            </a:pPr>
            <a:r>
              <a:rPr lang="en-US" altLang="en-US" dirty="0"/>
              <a:t>Let </a:t>
            </a:r>
            <a:r>
              <a:rPr lang="en-US" altLang="en-US" b="1" i="1" dirty="0"/>
              <a:t>Work</a:t>
            </a:r>
            <a:r>
              <a:rPr lang="en-US" altLang="en-US" dirty="0"/>
              <a:t> and </a:t>
            </a:r>
            <a:r>
              <a:rPr lang="en-US" altLang="en-US" b="1" i="1" dirty="0"/>
              <a:t>Finish</a:t>
            </a:r>
            <a:r>
              <a:rPr lang="en-US" altLang="en-US" dirty="0"/>
              <a:t> be vectors of length </a:t>
            </a:r>
            <a:r>
              <a:rPr lang="en-US" altLang="en-US" b="1" i="1" dirty="0"/>
              <a:t>m</a:t>
            </a:r>
            <a:r>
              <a:rPr lang="en-US" altLang="en-US" dirty="0"/>
              <a:t> and </a:t>
            </a:r>
            <a:r>
              <a:rPr lang="en-US" altLang="en-US" b="1" i="1" dirty="0"/>
              <a:t>n</a:t>
            </a:r>
            <a:r>
              <a:rPr lang="en-US" altLang="en-US" dirty="0"/>
              <a:t>, respectively Initialize:</a:t>
            </a:r>
          </a:p>
          <a:p>
            <a:pPr marL="850900" lvl="1" indent="-393700">
              <a:buFont typeface="+mj-lt"/>
              <a:buAutoNum type="alphaLcParenR"/>
            </a:pPr>
            <a:r>
              <a:rPr lang="en-US" altLang="en-US" i="1" dirty="0"/>
              <a:t> </a:t>
            </a:r>
            <a:r>
              <a:rPr lang="en-US" altLang="en-US" b="1" i="1" dirty="0"/>
              <a:t>Work</a:t>
            </a:r>
            <a:r>
              <a:rPr lang="en-US" altLang="en-US" b="1" dirty="0"/>
              <a:t> = </a:t>
            </a:r>
            <a:r>
              <a:rPr lang="en-US" altLang="en-US" b="1" i="1" dirty="0"/>
              <a:t>Available</a:t>
            </a:r>
            <a:endParaRPr lang="en-US" altLang="en-US" b="1" dirty="0"/>
          </a:p>
          <a:p>
            <a:pPr marL="850900" lvl="1" indent="-393700">
              <a:buFont typeface="+mj-lt"/>
              <a:buAutoNum type="alphaLcParenR"/>
            </a:pPr>
            <a:r>
              <a:rPr lang="en-US" altLang="en-US" dirty="0"/>
              <a:t> For </a:t>
            </a:r>
            <a:r>
              <a:rPr lang="en-US" altLang="en-US" b="1" i="1" dirty="0"/>
              <a:t>i</a:t>
            </a:r>
            <a:r>
              <a:rPr lang="en-US" altLang="en-US" b="1" dirty="0"/>
              <a:t> = 1,2, …,</a:t>
            </a:r>
            <a:r>
              <a:rPr lang="en-US" altLang="en-US" b="1" i="1" dirty="0"/>
              <a:t> n</a:t>
            </a:r>
            <a:r>
              <a:rPr lang="en-US" altLang="en-US" dirty="0"/>
              <a:t>, if </a:t>
            </a:r>
            <a:r>
              <a:rPr lang="en-US" altLang="en-US" b="1" i="1" dirty="0" err="1"/>
              <a:t>Allocation</a:t>
            </a:r>
            <a:r>
              <a:rPr lang="en-US" altLang="en-US" b="1" i="1" baseline="-25000" dirty="0" err="1"/>
              <a:t>i</a:t>
            </a:r>
            <a:r>
              <a:rPr lang="en-US" altLang="en-US" b="1" dirty="0"/>
              <a:t> </a:t>
            </a:r>
            <a:r>
              <a:rPr lang="en-US" altLang="en-US" b="1" dirty="0">
                <a:sym typeface="Symbol" panose="05050102010706020507" pitchFamily="18" charset="2"/>
              </a:rPr>
              <a:t> 0</a:t>
            </a:r>
            <a:r>
              <a:rPr lang="en-US" altLang="en-US" dirty="0">
                <a:sym typeface="Symbol" panose="05050102010706020507" pitchFamily="18" charset="2"/>
              </a:rPr>
              <a:t>, then </a:t>
            </a:r>
            <a:br>
              <a:rPr lang="en-US" altLang="en-US" dirty="0">
                <a:sym typeface="Symbol" panose="05050102010706020507" pitchFamily="18" charset="2"/>
              </a:rPr>
            </a:br>
            <a:r>
              <a:rPr lang="en-US" altLang="en-US" dirty="0">
                <a:sym typeface="Symbol" panose="05050102010706020507" pitchFamily="18" charset="2"/>
              </a:rPr>
              <a:t> </a:t>
            </a:r>
            <a:r>
              <a:rPr lang="en-US" altLang="en-US" b="1" i="1" dirty="0">
                <a:sym typeface="Symbol" panose="05050102010706020507" pitchFamily="18" charset="2"/>
              </a:rPr>
              <a:t>Finish</a:t>
            </a:r>
            <a:r>
              <a:rPr lang="en-US" altLang="en-US" b="1" dirty="0">
                <a:sym typeface="Symbol" panose="05050102010706020507" pitchFamily="18" charset="2"/>
              </a:rPr>
              <a:t>[i] </a:t>
            </a:r>
            <a:r>
              <a:rPr lang="en-US" altLang="en-US" b="1" i="1" dirty="0">
                <a:sym typeface="Symbol" panose="05050102010706020507" pitchFamily="18" charset="2"/>
              </a:rPr>
              <a:t>= false</a:t>
            </a:r>
            <a:r>
              <a:rPr lang="en-US" altLang="en-US" dirty="0">
                <a:sym typeface="Symbol" panose="05050102010706020507" pitchFamily="18" charset="2"/>
              </a:rPr>
              <a:t>; otherwise, </a:t>
            </a:r>
            <a:r>
              <a:rPr lang="en-US" altLang="en-US" b="1" i="1" dirty="0">
                <a:sym typeface="Symbol" panose="05050102010706020507" pitchFamily="18" charset="2"/>
              </a:rPr>
              <a:t>Finish</a:t>
            </a:r>
            <a:r>
              <a:rPr lang="en-US" altLang="en-US" b="1" dirty="0">
                <a:sym typeface="Symbol" panose="05050102010706020507" pitchFamily="18" charset="2"/>
              </a:rPr>
              <a:t>[i] = </a:t>
            </a:r>
            <a:r>
              <a:rPr lang="en-US" altLang="en-US" b="1" i="1" dirty="0">
                <a:sym typeface="Symbol" panose="05050102010706020507" pitchFamily="18" charset="2"/>
              </a:rPr>
              <a:t>true</a:t>
            </a:r>
          </a:p>
          <a:p>
            <a:pPr marL="850900" lvl="1" indent="-393700">
              <a:buFont typeface="Monotype Sorts" pitchFamily="-84" charset="2"/>
              <a:buNone/>
            </a:pPr>
            <a:endParaRPr lang="en-US" altLang="en-US" dirty="0">
              <a:sym typeface="Symbol" panose="05050102010706020507" pitchFamily="18" charset="2"/>
            </a:endParaRPr>
          </a:p>
          <a:p>
            <a:pPr marL="342900" indent="-342900">
              <a:buFont typeface="+mj-lt"/>
              <a:buAutoNum type="arabicPeriod"/>
            </a:pPr>
            <a:r>
              <a:rPr lang="en-US" altLang="en-US" dirty="0"/>
              <a:t>Find an index </a:t>
            </a:r>
            <a:r>
              <a:rPr lang="en-US" altLang="en-US" b="1" i="1" dirty="0"/>
              <a:t>i</a:t>
            </a:r>
            <a:r>
              <a:rPr lang="en-US" altLang="en-US" i="1" dirty="0"/>
              <a:t> </a:t>
            </a:r>
            <a:r>
              <a:rPr lang="en-US" altLang="en-US" dirty="0"/>
              <a:t>such that both:</a:t>
            </a:r>
          </a:p>
          <a:p>
            <a:pPr marL="850900" lvl="1" indent="-393700">
              <a:buFont typeface="+mj-lt"/>
              <a:buAutoNum type="alphaLcParenR"/>
            </a:pPr>
            <a:r>
              <a:rPr lang="en-US" altLang="en-US" i="1" dirty="0"/>
              <a:t> </a:t>
            </a:r>
            <a:r>
              <a:rPr lang="en-US" altLang="en-US" b="1" i="1" dirty="0"/>
              <a:t>Finish</a:t>
            </a:r>
            <a:r>
              <a:rPr lang="en-US" altLang="en-US" b="1" dirty="0"/>
              <a:t>[</a:t>
            </a:r>
            <a:r>
              <a:rPr lang="en-US" altLang="en-US" b="1" i="1" dirty="0"/>
              <a:t>i</a:t>
            </a:r>
            <a:r>
              <a:rPr lang="en-US" altLang="en-US" b="1" dirty="0"/>
              <a:t>] == </a:t>
            </a:r>
            <a:r>
              <a:rPr lang="en-US" altLang="en-US" b="1" i="1" dirty="0"/>
              <a:t>false</a:t>
            </a:r>
            <a:endParaRPr lang="en-US" altLang="en-US" b="1" dirty="0"/>
          </a:p>
          <a:p>
            <a:pPr marL="850900" lvl="1" indent="-393700">
              <a:buFont typeface="+mj-lt"/>
              <a:buAutoNum type="alphaLcParenR"/>
            </a:pPr>
            <a:r>
              <a:rPr lang="en-US" altLang="en-US" i="1" dirty="0"/>
              <a:t> </a:t>
            </a:r>
            <a:r>
              <a:rPr lang="en-US" altLang="en-US" b="1" i="1" dirty="0" err="1"/>
              <a:t>Request</a:t>
            </a:r>
            <a:r>
              <a:rPr lang="en-US" altLang="en-US" b="1" i="1" baseline="-25000" dirty="0" err="1"/>
              <a:t>i</a:t>
            </a:r>
            <a:r>
              <a:rPr lang="en-US" altLang="en-US" b="1" dirty="0"/>
              <a:t> </a:t>
            </a:r>
            <a:r>
              <a:rPr lang="en-US" altLang="en-US" b="1" dirty="0">
                <a:sym typeface="Symbol" panose="05050102010706020507" pitchFamily="18" charset="2"/>
              </a:rPr>
              <a:t> </a:t>
            </a:r>
            <a:r>
              <a:rPr lang="en-US" altLang="en-US" b="1" i="1" dirty="0">
                <a:sym typeface="Symbol" panose="05050102010706020507" pitchFamily="18" charset="2"/>
              </a:rPr>
              <a:t>Work</a:t>
            </a:r>
            <a:br>
              <a:rPr lang="en-US" altLang="en-US" b="1" i="1" dirty="0">
                <a:sym typeface="Symbol" panose="05050102010706020507" pitchFamily="18" charset="2"/>
              </a:rPr>
            </a:br>
            <a:endParaRPr lang="en-US" altLang="en-US" b="1" dirty="0">
              <a:sym typeface="Symbol" panose="05050102010706020507" pitchFamily="18" charset="2"/>
            </a:endParaRPr>
          </a:p>
          <a:p>
            <a:pPr marL="850900" lvl="1" indent="-393700">
              <a:buFont typeface="Monotype Sorts" pitchFamily="-84" charset="2"/>
              <a:buNone/>
            </a:pPr>
            <a:r>
              <a:rPr lang="en-US" altLang="en-US" dirty="0">
                <a:sym typeface="Symbol" panose="05050102010706020507" pitchFamily="18" charset="2"/>
              </a:rPr>
              <a:t>If no such </a:t>
            </a:r>
            <a:r>
              <a:rPr lang="en-US" altLang="en-US" b="1" i="1" dirty="0">
                <a:sym typeface="Symbol" panose="05050102010706020507" pitchFamily="18" charset="2"/>
              </a:rPr>
              <a:t>i</a:t>
            </a:r>
            <a:r>
              <a:rPr lang="en-US" altLang="en-US" b="1" dirty="0">
                <a:sym typeface="Symbol" panose="05050102010706020507" pitchFamily="18" charset="2"/>
              </a:rPr>
              <a:t> </a:t>
            </a:r>
            <a:r>
              <a:rPr lang="en-US" altLang="en-US" dirty="0">
                <a:sym typeface="Symbol" panose="05050102010706020507" pitchFamily="18" charset="2"/>
              </a:rPr>
              <a:t>exists, go to step 4</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C8DFB5C-1F8D-4190-83A2-9517D9381473}"/>
              </a:ext>
            </a:extLst>
          </p:cNvPr>
          <p:cNvSpPr>
            <a:spLocks noGrp="1" noChangeArrowheads="1"/>
          </p:cNvSpPr>
          <p:nvPr>
            <p:ph type="title"/>
          </p:nvPr>
        </p:nvSpPr>
        <p:spPr>
          <a:xfrm>
            <a:off x="1128713" y="214313"/>
            <a:ext cx="7558087" cy="576262"/>
          </a:xfrm>
        </p:spPr>
        <p:txBody>
          <a:bodyPr/>
          <a:lstStyle/>
          <a:p>
            <a:pPr eaLnBrk="1" hangingPunct="1"/>
            <a:r>
              <a:rPr lang="en-US" altLang="en-US" dirty="0"/>
              <a:t>Detection Algorithm (Cont.)</a:t>
            </a:r>
          </a:p>
        </p:txBody>
      </p:sp>
      <p:sp>
        <p:nvSpPr>
          <p:cNvPr id="72706" name="Rectangle 3">
            <a:extLst>
              <a:ext uri="{FF2B5EF4-FFF2-40B4-BE49-F238E27FC236}">
                <a16:creationId xmlns:a16="http://schemas.microsoft.com/office/drawing/2014/main" id="{1590227E-597D-4241-9B48-CEE17B87BD41}"/>
              </a:ext>
            </a:extLst>
          </p:cNvPr>
          <p:cNvSpPr>
            <a:spLocks noGrp="1" noChangeArrowheads="1"/>
          </p:cNvSpPr>
          <p:nvPr>
            <p:ph idx="1"/>
          </p:nvPr>
        </p:nvSpPr>
        <p:spPr>
          <a:xfrm>
            <a:off x="947738" y="1171575"/>
            <a:ext cx="7218362" cy="2297113"/>
          </a:xfrm>
        </p:spPr>
        <p:txBody>
          <a:bodyPr/>
          <a:lstStyle/>
          <a:p>
            <a:pPr marL="342900" indent="-342900">
              <a:lnSpc>
                <a:spcPct val="90000"/>
              </a:lnSpc>
              <a:buAutoNum type="arabicPeriod" startAt="3"/>
            </a:pPr>
            <a:r>
              <a:rPr lang="en-US" altLang="en-US" i="1" dirty="0"/>
              <a:t> </a:t>
            </a:r>
            <a:r>
              <a:rPr lang="en-US" altLang="en-US" b="1" i="1" dirty="0"/>
              <a:t>Work</a:t>
            </a:r>
            <a:r>
              <a:rPr lang="en-US" altLang="en-US" b="1" dirty="0"/>
              <a:t> = </a:t>
            </a:r>
            <a:r>
              <a:rPr lang="en-US" altLang="en-US" b="1" i="1" dirty="0"/>
              <a:t>Work</a:t>
            </a:r>
            <a:r>
              <a:rPr lang="en-US" altLang="en-US" b="1" dirty="0"/>
              <a:t> + </a:t>
            </a:r>
            <a:r>
              <a:rPr lang="en-US" altLang="en-US" b="1" i="1" dirty="0" err="1"/>
              <a:t>Allocation</a:t>
            </a:r>
            <a:r>
              <a:rPr lang="en-US" altLang="en-US" b="1" i="1" baseline="-25000" dirty="0" err="1"/>
              <a:t>i</a:t>
            </a:r>
            <a:br>
              <a:rPr lang="en-US" altLang="en-US" b="1" dirty="0"/>
            </a:br>
            <a:r>
              <a:rPr lang="en-US" altLang="en-US" b="1" dirty="0"/>
              <a:t>     </a:t>
            </a:r>
            <a:r>
              <a:rPr lang="en-US" altLang="en-US" b="1" i="1" dirty="0"/>
              <a:t>Finish</a:t>
            </a:r>
            <a:r>
              <a:rPr lang="en-US" altLang="en-US" b="1" dirty="0"/>
              <a:t>[</a:t>
            </a:r>
            <a:r>
              <a:rPr lang="en-US" altLang="en-US" b="1" i="1" dirty="0"/>
              <a:t>i</a:t>
            </a:r>
            <a:r>
              <a:rPr lang="en-US" altLang="en-US" b="1" dirty="0"/>
              <a:t>] = </a:t>
            </a:r>
            <a:r>
              <a:rPr lang="en-US" altLang="en-US" b="1" i="1" dirty="0"/>
              <a:t>true</a:t>
            </a:r>
            <a:br>
              <a:rPr lang="en-US" altLang="en-US" b="1" dirty="0"/>
            </a:br>
            <a:r>
              <a:rPr lang="en-US" altLang="en-US" b="1" dirty="0"/>
              <a:t>     </a:t>
            </a:r>
            <a:r>
              <a:rPr lang="en-US" altLang="en-US" dirty="0"/>
              <a:t>go to step 2</a:t>
            </a:r>
            <a:br>
              <a:rPr lang="en-US" altLang="en-US" dirty="0"/>
            </a:br>
            <a:r>
              <a:rPr lang="en-US" altLang="en-US" dirty="0"/>
              <a:t> </a:t>
            </a:r>
          </a:p>
          <a:p>
            <a:pPr marL="342900" indent="-342900">
              <a:lnSpc>
                <a:spcPct val="90000"/>
              </a:lnSpc>
              <a:buAutoNum type="arabicPeriod" startAt="3"/>
            </a:pPr>
            <a:r>
              <a:rPr lang="en-US" altLang="en-US" dirty="0"/>
              <a:t>If </a:t>
            </a:r>
            <a:r>
              <a:rPr lang="en-US" altLang="en-US" b="1" i="1" dirty="0"/>
              <a:t>Finish[i] == false</a:t>
            </a:r>
            <a:r>
              <a:rPr lang="en-US" altLang="en-US" dirty="0"/>
              <a:t>, for some </a:t>
            </a:r>
            <a:r>
              <a:rPr lang="en-US" altLang="en-US" b="1" i="1" dirty="0"/>
              <a:t>i</a:t>
            </a:r>
            <a:r>
              <a:rPr lang="en-US" altLang="en-US" dirty="0"/>
              <a:t>, 1 </a:t>
            </a:r>
            <a:r>
              <a:rPr lang="en-US" altLang="en-US" dirty="0">
                <a:sym typeface="Symbol" panose="05050102010706020507" pitchFamily="18" charset="2"/>
              </a:rPr>
              <a:t> </a:t>
            </a:r>
            <a:r>
              <a:rPr lang="en-US" altLang="en-US" b="1" i="1" dirty="0">
                <a:sym typeface="Symbol" panose="05050102010706020507" pitchFamily="18" charset="2"/>
              </a:rPr>
              <a:t>i</a:t>
            </a:r>
            <a:r>
              <a:rPr lang="en-US" altLang="en-US" dirty="0">
                <a:sym typeface="Symbol" panose="05050102010706020507" pitchFamily="18" charset="2"/>
              </a:rPr>
              <a:t>   </a:t>
            </a:r>
            <a:r>
              <a:rPr lang="en-US" altLang="en-US" b="1" i="1" dirty="0">
                <a:sym typeface="Symbol" panose="05050102010706020507" pitchFamily="18" charset="2"/>
              </a:rPr>
              <a:t>n</a:t>
            </a:r>
            <a:r>
              <a:rPr lang="en-US" altLang="en-US" dirty="0">
                <a:sym typeface="Symbol" panose="05050102010706020507" pitchFamily="18" charset="2"/>
              </a:rPr>
              <a:t>, then the system is in   deadlock state. Moreover, if </a:t>
            </a:r>
            <a:r>
              <a:rPr lang="en-US" altLang="en-US" b="1" i="1" dirty="0">
                <a:sym typeface="Symbol" panose="05050102010706020507" pitchFamily="18" charset="2"/>
              </a:rPr>
              <a:t>Finish</a:t>
            </a:r>
            <a:r>
              <a:rPr lang="en-US" altLang="en-US" b="1" dirty="0">
                <a:sym typeface="Symbol" panose="05050102010706020507" pitchFamily="18" charset="2"/>
              </a:rPr>
              <a:t>[</a:t>
            </a:r>
            <a:r>
              <a:rPr lang="en-US" altLang="en-US" b="1" i="1" dirty="0">
                <a:sym typeface="Symbol" panose="05050102010706020507" pitchFamily="18" charset="2"/>
              </a:rPr>
              <a:t>i</a:t>
            </a:r>
            <a:r>
              <a:rPr lang="en-US" altLang="en-US" b="1" dirty="0">
                <a:sym typeface="Symbol" panose="05050102010706020507" pitchFamily="18" charset="2"/>
              </a:rPr>
              <a:t>] == </a:t>
            </a:r>
            <a:r>
              <a:rPr lang="en-US" altLang="en-US" b="1" i="1" dirty="0">
                <a:sym typeface="Symbol" panose="05050102010706020507" pitchFamily="18" charset="2"/>
              </a:rPr>
              <a:t>false</a:t>
            </a:r>
            <a:r>
              <a:rPr lang="en-US" altLang="en-US" dirty="0">
                <a:sym typeface="Symbol" panose="05050102010706020507" pitchFamily="18" charset="2"/>
              </a:rPr>
              <a:t>, then </a:t>
            </a:r>
            <a:r>
              <a:rPr lang="en-US" altLang="en-US" b="1" i="1" dirty="0" err="1">
                <a:sym typeface="Symbol" panose="05050102010706020507" pitchFamily="18" charset="2"/>
              </a:rPr>
              <a:t>T</a:t>
            </a:r>
            <a:r>
              <a:rPr lang="en-US" altLang="en-US" b="1" i="1" baseline="-25000" dirty="0" err="1">
                <a:sym typeface="Symbol" panose="05050102010706020507" pitchFamily="18" charset="2"/>
              </a:rPr>
              <a:t>i</a:t>
            </a:r>
            <a:r>
              <a:rPr lang="en-US" altLang="en-US" dirty="0">
                <a:sym typeface="Symbol" panose="05050102010706020507" pitchFamily="18" charset="2"/>
              </a:rPr>
              <a:t> is deadlocked</a:t>
            </a:r>
          </a:p>
          <a:p>
            <a:pPr>
              <a:lnSpc>
                <a:spcPct val="90000"/>
              </a:lnSpc>
              <a:buFont typeface="Monotype Sorts" pitchFamily="-84" charset="2"/>
              <a:buNone/>
            </a:pPr>
            <a:r>
              <a:rPr lang="en-US" altLang="en-US" dirty="0">
                <a:sym typeface="Symbol" panose="05050102010706020507" pitchFamily="18" charset="2"/>
              </a:rPr>
              <a:t>	</a:t>
            </a:r>
            <a:endParaRPr lang="en-US" altLang="en-US" dirty="0"/>
          </a:p>
        </p:txBody>
      </p:sp>
      <p:sp>
        <p:nvSpPr>
          <p:cNvPr id="72707" name="Text Box 4">
            <a:extLst>
              <a:ext uri="{FF2B5EF4-FFF2-40B4-BE49-F238E27FC236}">
                <a16:creationId xmlns:a16="http://schemas.microsoft.com/office/drawing/2014/main" id="{96085A5E-EEBE-4448-A0CB-F924E9CDA054}"/>
              </a:ext>
            </a:extLst>
          </p:cNvPr>
          <p:cNvSpPr txBox="1">
            <a:spLocks noChangeArrowheads="1"/>
          </p:cNvSpPr>
          <p:nvPr/>
        </p:nvSpPr>
        <p:spPr bwMode="auto">
          <a:xfrm>
            <a:off x="852488" y="3846683"/>
            <a:ext cx="76946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r" rtl="1">
              <a:spcBef>
                <a:spcPct val="50000"/>
              </a:spcBef>
              <a:buClrTx/>
              <a:buSzTx/>
              <a:buNone/>
            </a:pPr>
            <a:r>
              <a:rPr lang="ar-SA"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پیچیدگی زمانی الگوریتم تشخیص بن‌بست از مرتبه‌ی </a:t>
            </a:r>
            <a:r>
              <a:rPr lang="en-US"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O(m x n^2)</a:t>
            </a:r>
            <a:r>
              <a:rPr lang="ar-SA"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است.</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spcBef>
                <a:spcPct val="50000"/>
              </a:spcBef>
              <a:buClrTx/>
              <a:buSzTx/>
              <a:buFontTx/>
              <a:buNone/>
            </a:pPr>
            <a:endParaRPr kumimoji="0" lang="en-US" altLang="en-US" sz="2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838D12EB-E650-49F7-BF5C-969347526EE5}"/>
              </a:ext>
            </a:extLst>
          </p:cNvPr>
          <p:cNvSpPr>
            <a:spLocks noGrp="1" noChangeArrowheads="1"/>
          </p:cNvSpPr>
          <p:nvPr>
            <p:ph type="title"/>
          </p:nvPr>
        </p:nvSpPr>
        <p:spPr>
          <a:xfrm>
            <a:off x="457200" y="228830"/>
            <a:ext cx="8229600" cy="576262"/>
          </a:xfrm>
        </p:spPr>
        <p:txBody>
          <a:bodyPr/>
          <a:lstStyle/>
          <a:p>
            <a:pPr eaLnBrk="1" hangingPunct="1"/>
            <a:r>
              <a:rPr lang="en-US" altLang="en-US" dirty="0"/>
              <a:t>Chapter Objectives</a:t>
            </a:r>
          </a:p>
        </p:txBody>
      </p:sp>
      <p:sp>
        <p:nvSpPr>
          <p:cNvPr id="9218" name="Rectangle 3">
            <a:extLst>
              <a:ext uri="{FF2B5EF4-FFF2-40B4-BE49-F238E27FC236}">
                <a16:creationId xmlns:a16="http://schemas.microsoft.com/office/drawing/2014/main" id="{6DA4E9BA-E5B9-48E9-A6E9-2CB00D152082}"/>
              </a:ext>
            </a:extLst>
          </p:cNvPr>
          <p:cNvSpPr>
            <a:spLocks noGrp="1" noChangeArrowheads="1"/>
          </p:cNvSpPr>
          <p:nvPr>
            <p:ph idx="1"/>
          </p:nvPr>
        </p:nvSpPr>
        <p:spPr>
          <a:xfrm>
            <a:off x="0" y="991144"/>
            <a:ext cx="8742783" cy="5638026"/>
          </a:xfrm>
        </p:spPr>
        <p:txBody>
          <a:bodyPr/>
          <a:lstStyle/>
          <a:p>
            <a:pPr marL="0" marR="0" algn="r" rtl="1">
              <a:lnSpc>
                <a:spcPct val="107000"/>
              </a:lnSpc>
              <a:spcBef>
                <a:spcPts val="0"/>
              </a:spcBef>
              <a:spcAft>
                <a:spcPts val="0"/>
              </a:spcAft>
            </a:pPr>
            <a:r>
              <a:rPr lang="ar-SA" sz="2400" dirty="0">
                <a:latin typeface="Calibri" panose="020F0502020204030204" pitchFamily="34" charset="0"/>
                <a:cs typeface="B Nazanin" panose="00000400000000000000" pitchFamily="2" charset="-78"/>
              </a:rPr>
              <a:t>نمونه‌ای از ایجاد بن‌بست با استفاده از قفل‌های متقابل</a:t>
            </a:r>
            <a:r>
              <a:rPr lang="en-US" sz="2400" dirty="0">
                <a:latin typeface="Calibri" panose="020F0502020204030204" pitchFamily="34" charset="0"/>
                <a:cs typeface="B Nazanin" panose="00000400000000000000" pitchFamily="2" charset="-78"/>
              </a:rPr>
              <a:t> (Illustrate how deadlock can occur when mutex locks are used) </a:t>
            </a:r>
          </a:p>
          <a:p>
            <a:pPr marL="0" marR="0" algn="r" rtl="1">
              <a:lnSpc>
                <a:spcPct val="107000"/>
              </a:lnSpc>
              <a:spcBef>
                <a:spcPts val="0"/>
              </a:spcBef>
              <a:spcAft>
                <a:spcPts val="0"/>
              </a:spcAft>
            </a:pPr>
            <a:r>
              <a:rPr lang="en-US" sz="2400" dirty="0">
                <a:latin typeface="Calibri" panose="020F0502020204030204" pitchFamily="34" charset="0"/>
                <a:cs typeface="B Nazanin" panose="00000400000000000000" pitchFamily="2" charset="-78"/>
              </a:rPr>
              <a:t>·  </a:t>
            </a:r>
            <a:r>
              <a:rPr lang="ar-SA" sz="2400" dirty="0">
                <a:latin typeface="Calibri" panose="020F0502020204030204" pitchFamily="34" charset="0"/>
                <a:cs typeface="B Nazanin" panose="00000400000000000000" pitchFamily="2" charset="-78"/>
              </a:rPr>
              <a:t>تعریف چهار شرط لازم برای مشخصه بن‌بست</a:t>
            </a:r>
            <a:r>
              <a:rPr lang="en-US" sz="2400" dirty="0">
                <a:latin typeface="Calibri" panose="020F0502020204030204" pitchFamily="34" charset="0"/>
                <a:cs typeface="B Nazanin" panose="00000400000000000000" pitchFamily="2" charset="-78"/>
              </a:rPr>
              <a:t> (Define the four necessary conditions that characterize deadlock) </a:t>
            </a:r>
          </a:p>
          <a:p>
            <a:pPr marL="0" marR="0" algn="r" rtl="1">
              <a:lnSpc>
                <a:spcPct val="107000"/>
              </a:lnSpc>
              <a:spcBef>
                <a:spcPts val="0"/>
              </a:spcBef>
              <a:spcAft>
                <a:spcPts val="0"/>
              </a:spcAft>
            </a:pPr>
            <a:r>
              <a:rPr lang="en-US" sz="2400" dirty="0">
                <a:latin typeface="Calibri" panose="020F0502020204030204" pitchFamily="34" charset="0"/>
                <a:cs typeface="B Nazanin" panose="00000400000000000000" pitchFamily="2" charset="-78"/>
              </a:rPr>
              <a:t>·  </a:t>
            </a:r>
            <a:r>
              <a:rPr lang="ar-SA" sz="2400" dirty="0">
                <a:latin typeface="Calibri" panose="020F0502020204030204" pitchFamily="34" charset="0"/>
                <a:cs typeface="B Nazanin" panose="00000400000000000000" pitchFamily="2" charset="-78"/>
              </a:rPr>
              <a:t>شناسایی وضعیت بن‌بست در نمودار تخصیص منابع</a:t>
            </a:r>
            <a:r>
              <a:rPr lang="en-US" sz="2400" dirty="0">
                <a:latin typeface="Calibri" panose="020F0502020204030204" pitchFamily="34" charset="0"/>
                <a:cs typeface="B Nazanin" panose="00000400000000000000" pitchFamily="2" charset="-78"/>
              </a:rPr>
              <a:t> (Identify a deadlock situation in a resource allocation graph) </a:t>
            </a:r>
          </a:p>
          <a:p>
            <a:pPr marL="0" marR="0" algn="r" rtl="1">
              <a:lnSpc>
                <a:spcPct val="107000"/>
              </a:lnSpc>
              <a:spcBef>
                <a:spcPts val="0"/>
              </a:spcBef>
              <a:spcAft>
                <a:spcPts val="0"/>
              </a:spcAft>
            </a:pPr>
            <a:r>
              <a:rPr lang="en-US" sz="2400" dirty="0">
                <a:latin typeface="Calibri" panose="020F0502020204030204" pitchFamily="34" charset="0"/>
                <a:cs typeface="B Nazanin" panose="00000400000000000000" pitchFamily="2" charset="-78"/>
              </a:rPr>
              <a:t>·  </a:t>
            </a:r>
            <a:r>
              <a:rPr lang="ar-SA" sz="2400" dirty="0">
                <a:latin typeface="Calibri" panose="020F0502020204030204" pitchFamily="34" charset="0"/>
                <a:cs typeface="B Nazanin" panose="00000400000000000000" pitchFamily="2" charset="-78"/>
              </a:rPr>
              <a:t>ارزیابی چهار رویکرد مختلف برای جلوگیری از بن‌بست</a:t>
            </a:r>
            <a:r>
              <a:rPr lang="en-US" sz="2400" dirty="0">
                <a:latin typeface="Calibri" panose="020F0502020204030204" pitchFamily="34" charset="0"/>
                <a:cs typeface="B Nazanin" panose="00000400000000000000" pitchFamily="2" charset="-78"/>
              </a:rPr>
              <a:t> (Evaluate the four different approaches for preventing deadlocks) </a:t>
            </a:r>
          </a:p>
          <a:p>
            <a:pPr marL="0" marR="0" algn="r" rtl="1">
              <a:lnSpc>
                <a:spcPct val="107000"/>
              </a:lnSpc>
              <a:spcBef>
                <a:spcPts val="0"/>
              </a:spcBef>
              <a:spcAft>
                <a:spcPts val="0"/>
              </a:spcAft>
            </a:pPr>
            <a:r>
              <a:rPr lang="en-US" sz="2400" dirty="0">
                <a:latin typeface="Calibri" panose="020F0502020204030204" pitchFamily="34" charset="0"/>
                <a:cs typeface="B Nazanin" panose="00000400000000000000" pitchFamily="2" charset="-78"/>
              </a:rPr>
              <a:t>·  </a:t>
            </a:r>
            <a:r>
              <a:rPr lang="ar-SA" sz="2400" dirty="0">
                <a:latin typeface="Calibri" panose="020F0502020204030204" pitchFamily="34" charset="0"/>
                <a:cs typeface="B Nazanin" panose="00000400000000000000" pitchFamily="2" charset="-78"/>
              </a:rPr>
              <a:t>اعمال الگوریتم بانکدار برای جلوگیری از بن‌بست</a:t>
            </a:r>
            <a:r>
              <a:rPr lang="en-US" sz="2400" dirty="0">
                <a:latin typeface="Calibri" panose="020F0502020204030204" pitchFamily="34" charset="0"/>
                <a:cs typeface="B Nazanin" panose="00000400000000000000" pitchFamily="2" charset="-78"/>
              </a:rPr>
              <a:t> (Apply the banker’s algorithm for deadlock avoidance) </a:t>
            </a:r>
          </a:p>
          <a:p>
            <a:pPr marL="0" marR="0" algn="r" rtl="1">
              <a:lnSpc>
                <a:spcPct val="107000"/>
              </a:lnSpc>
              <a:spcBef>
                <a:spcPts val="0"/>
              </a:spcBef>
              <a:spcAft>
                <a:spcPts val="0"/>
              </a:spcAft>
            </a:pPr>
            <a:r>
              <a:rPr lang="en-US" sz="2400" dirty="0">
                <a:latin typeface="Calibri" panose="020F0502020204030204" pitchFamily="34" charset="0"/>
                <a:cs typeface="B Nazanin" panose="00000400000000000000" pitchFamily="2" charset="-78"/>
              </a:rPr>
              <a:t>·  </a:t>
            </a:r>
            <a:r>
              <a:rPr lang="ar-SA" sz="2400" dirty="0">
                <a:latin typeface="Calibri" panose="020F0502020204030204" pitchFamily="34" charset="0"/>
                <a:cs typeface="B Nazanin" panose="00000400000000000000" pitchFamily="2" charset="-78"/>
              </a:rPr>
              <a:t>اعمال الگوریتم تشخیص بن‌بست</a:t>
            </a:r>
            <a:r>
              <a:rPr lang="en-US" sz="2400" dirty="0">
                <a:latin typeface="Calibri" panose="020F0502020204030204" pitchFamily="34" charset="0"/>
                <a:cs typeface="B Nazanin" panose="00000400000000000000" pitchFamily="2" charset="-78"/>
              </a:rPr>
              <a:t> (Apply the deadlock detection algorithm) </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latin typeface="Calibri" panose="020F0502020204030204" pitchFamily="34" charset="0"/>
                <a:cs typeface="B Nazanin" panose="00000400000000000000" pitchFamily="2" charset="-78"/>
              </a:rPr>
              <a:t>ارزیابی رویکردهای بازیابی از بن‌بست</a:t>
            </a:r>
            <a:r>
              <a:rPr lang="en-US" sz="2400" dirty="0">
                <a:latin typeface="Calibri" panose="020F0502020204030204" pitchFamily="34" charset="0"/>
                <a:cs typeface="B Nazanin" panose="00000400000000000000" pitchFamily="2" charset="-78"/>
              </a:rPr>
              <a:t> (Evaluate approaches for recovering from deadlock)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0245696-9CE8-4FC7-BC3D-C43A860346C8}"/>
              </a:ext>
            </a:extLst>
          </p:cNvPr>
          <p:cNvSpPr>
            <a:spLocks noGrp="1" noChangeArrowheads="1"/>
          </p:cNvSpPr>
          <p:nvPr>
            <p:ph type="title"/>
          </p:nvPr>
        </p:nvSpPr>
        <p:spPr>
          <a:xfrm>
            <a:off x="1022350" y="214313"/>
            <a:ext cx="7664450" cy="576262"/>
          </a:xfrm>
        </p:spPr>
        <p:txBody>
          <a:bodyPr/>
          <a:lstStyle/>
          <a:p>
            <a:pPr eaLnBrk="1" hangingPunct="1"/>
            <a:r>
              <a:rPr lang="en-US" altLang="en-US" dirty="0"/>
              <a:t>Example of Detection Algorithm</a:t>
            </a:r>
          </a:p>
        </p:txBody>
      </p:sp>
      <p:sp>
        <p:nvSpPr>
          <p:cNvPr id="74754" name="Rectangle 3">
            <a:extLst>
              <a:ext uri="{FF2B5EF4-FFF2-40B4-BE49-F238E27FC236}">
                <a16:creationId xmlns:a16="http://schemas.microsoft.com/office/drawing/2014/main" id="{CBEDF2A5-8F09-4357-9519-FCAE0F3F3B32}"/>
              </a:ext>
            </a:extLst>
          </p:cNvPr>
          <p:cNvSpPr>
            <a:spLocks noGrp="1" noChangeArrowheads="1"/>
          </p:cNvSpPr>
          <p:nvPr>
            <p:ph idx="1"/>
          </p:nvPr>
        </p:nvSpPr>
        <p:spPr>
          <a:xfrm>
            <a:off x="901700" y="1108075"/>
            <a:ext cx="8037513" cy="5121275"/>
          </a:xfrm>
        </p:spPr>
        <p:txBody>
          <a:bodyPr/>
          <a:lstStyle/>
          <a:p>
            <a:pPr>
              <a:tabLst>
                <a:tab pos="1428750" algn="l"/>
                <a:tab pos="2338388" algn="ctr"/>
                <a:tab pos="3594100" algn="ctr"/>
                <a:tab pos="4921250" algn="ctr"/>
              </a:tabLst>
            </a:pPr>
            <a:r>
              <a:rPr lang="en-US" altLang="en-US" dirty="0"/>
              <a:t>Five threads </a:t>
            </a:r>
            <a:r>
              <a:rPr lang="en-US" altLang="en-US" b="1" i="1" dirty="0"/>
              <a:t>T</a:t>
            </a:r>
            <a:r>
              <a:rPr lang="en-US" altLang="en-US" b="1" baseline="-25000" dirty="0"/>
              <a:t>0</a:t>
            </a:r>
            <a:r>
              <a:rPr lang="en-US" altLang="en-US" dirty="0"/>
              <a:t> through </a:t>
            </a:r>
            <a:r>
              <a:rPr lang="en-US" altLang="en-US" b="1" i="1" dirty="0"/>
              <a:t>T</a:t>
            </a:r>
            <a:r>
              <a:rPr lang="en-US" altLang="en-US" b="1" baseline="-25000" dirty="0"/>
              <a:t>4</a:t>
            </a:r>
            <a:r>
              <a:rPr lang="en-US" altLang="en-US" dirty="0"/>
              <a:t>;</a:t>
            </a:r>
            <a:r>
              <a:rPr lang="en-US" altLang="en-US" baseline="-25000" dirty="0"/>
              <a:t> </a:t>
            </a:r>
            <a:r>
              <a:rPr lang="en-US" altLang="en-US" dirty="0"/>
              <a:t>three resource types </a:t>
            </a:r>
            <a:br>
              <a:rPr lang="en-US" altLang="en-US" dirty="0"/>
            </a:br>
            <a:r>
              <a:rPr lang="en-US" altLang="en-US" dirty="0"/>
              <a:t>A (7 instances), </a:t>
            </a:r>
            <a:r>
              <a:rPr lang="en-US" altLang="en-US" i="1" dirty="0"/>
              <a:t>B </a:t>
            </a:r>
            <a:r>
              <a:rPr lang="en-US" altLang="en-US" dirty="0"/>
              <a:t>(2 instances), and </a:t>
            </a:r>
            <a:r>
              <a:rPr lang="en-US" altLang="en-US" i="1" dirty="0"/>
              <a:t>C</a:t>
            </a:r>
            <a:r>
              <a:rPr lang="en-US" altLang="en-US" dirty="0"/>
              <a:t> (6 instances)</a:t>
            </a:r>
          </a:p>
          <a:p>
            <a:pPr>
              <a:buFont typeface="Monotype Sorts" pitchFamily="-84" charset="2"/>
              <a:buNone/>
              <a:tabLst>
                <a:tab pos="1428750" algn="l"/>
                <a:tab pos="2338388" algn="ctr"/>
                <a:tab pos="3594100" algn="ctr"/>
                <a:tab pos="4921250" algn="ctr"/>
              </a:tabLst>
            </a:pPr>
            <a:endParaRPr lang="en-US" altLang="en-US" dirty="0"/>
          </a:p>
          <a:p>
            <a:pPr>
              <a:tabLst>
                <a:tab pos="1428750" algn="l"/>
                <a:tab pos="2338388" algn="ctr"/>
                <a:tab pos="3594100" algn="ctr"/>
                <a:tab pos="4921250" algn="ctr"/>
              </a:tabLst>
            </a:pPr>
            <a:r>
              <a:rPr lang="en-US" altLang="en-US" dirty="0"/>
              <a:t>Snapshot at time </a:t>
            </a:r>
            <a:r>
              <a:rPr lang="en-US" altLang="en-US" b="1" i="1" dirty="0"/>
              <a:t>T</a:t>
            </a:r>
            <a:r>
              <a:rPr lang="en-US" altLang="en-US" b="1" baseline="-25000" dirty="0"/>
              <a:t>0</a:t>
            </a:r>
            <a:r>
              <a:rPr lang="en-US" altLang="en-US" dirty="0"/>
              <a:t>:</a:t>
            </a:r>
          </a:p>
          <a:p>
            <a:pPr>
              <a:buFont typeface="Monotype Sorts" pitchFamily="-84" charset="2"/>
              <a:buNone/>
              <a:tabLst>
                <a:tab pos="1428750" algn="l"/>
                <a:tab pos="2338388" algn="ctr"/>
                <a:tab pos="3594100" algn="ctr"/>
                <a:tab pos="4921250" algn="ctr"/>
              </a:tabLst>
            </a:pPr>
            <a:r>
              <a:rPr lang="en-US" altLang="en-US" dirty="0"/>
              <a:t>			 </a:t>
            </a:r>
            <a:r>
              <a:rPr lang="en-US" altLang="en-US" i="1" u="sng" dirty="0"/>
              <a:t>Allocation</a:t>
            </a:r>
            <a:r>
              <a:rPr lang="en-US" altLang="en-US" i="1" dirty="0"/>
              <a:t>	</a:t>
            </a:r>
            <a:r>
              <a:rPr lang="en-US" altLang="en-US" i="1" u="sng" dirty="0"/>
              <a:t>Request</a:t>
            </a:r>
            <a:r>
              <a:rPr lang="en-US" altLang="en-US" i="1" dirty="0"/>
              <a:t>	</a:t>
            </a:r>
            <a:r>
              <a:rPr lang="en-US" altLang="en-US" i="1" u="sng" dirty="0"/>
              <a:t>Available</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A B C 	  A B C 	A B C</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T</a:t>
            </a:r>
            <a:r>
              <a:rPr lang="en-US" altLang="en-US" baseline="-25000" dirty="0"/>
              <a:t>0</a:t>
            </a:r>
            <a:r>
              <a:rPr lang="en-US" altLang="en-US" dirty="0"/>
              <a:t>	          0 1 0             0 0 0 	0 0 0</a:t>
            </a:r>
          </a:p>
          <a:p>
            <a:pPr>
              <a:buFont typeface="Monotype Sorts" pitchFamily="-84" charset="2"/>
              <a:buNone/>
              <a:tabLst>
                <a:tab pos="1428750" algn="l"/>
                <a:tab pos="2338388" algn="ctr"/>
                <a:tab pos="3594100" algn="ctr"/>
                <a:tab pos="4921250" algn="ctr"/>
              </a:tabLst>
            </a:pPr>
            <a:r>
              <a:rPr lang="en-US" altLang="en-US" i="1" dirty="0"/>
              <a:t>             T</a:t>
            </a:r>
            <a:r>
              <a:rPr lang="en-US" altLang="en-US" baseline="-25000" dirty="0"/>
              <a:t>1</a:t>
            </a:r>
            <a:r>
              <a:rPr lang="en-US" altLang="en-US" dirty="0"/>
              <a:t>	          	2 0 0 	  2 0 2</a:t>
            </a:r>
          </a:p>
          <a:p>
            <a:pPr>
              <a:buFont typeface="Monotype Sorts" pitchFamily="-84" charset="2"/>
              <a:buNone/>
              <a:tabLst>
                <a:tab pos="1428750" algn="l"/>
                <a:tab pos="2338388" algn="ctr"/>
                <a:tab pos="3594100" algn="ctr"/>
                <a:tab pos="4921250" algn="ctr"/>
              </a:tabLst>
            </a:pPr>
            <a:r>
              <a:rPr lang="en-US" altLang="en-US" i="1" dirty="0"/>
              <a:t>             T</a:t>
            </a:r>
            <a:r>
              <a:rPr lang="en-US" altLang="en-US" baseline="-25000" dirty="0"/>
              <a:t>2</a:t>
            </a:r>
            <a:r>
              <a:rPr lang="en-US" altLang="en-US" dirty="0"/>
              <a:t>		          3 0 3             0 0 0 </a:t>
            </a:r>
          </a:p>
          <a:p>
            <a:pPr>
              <a:buFont typeface="Monotype Sorts" pitchFamily="-84" charset="2"/>
              <a:buNone/>
              <a:tabLst>
                <a:tab pos="1428750" algn="l"/>
                <a:tab pos="2338388" algn="ctr"/>
                <a:tab pos="3594100" algn="ctr"/>
                <a:tab pos="4921250" algn="ctr"/>
              </a:tabLst>
            </a:pPr>
            <a:r>
              <a:rPr lang="en-US" altLang="en-US" i="1" dirty="0"/>
              <a:t>             T</a:t>
            </a:r>
            <a:r>
              <a:rPr lang="en-US" altLang="en-US" baseline="-25000" dirty="0"/>
              <a:t>3</a:t>
            </a:r>
            <a:r>
              <a:rPr lang="en-US" altLang="en-US" dirty="0"/>
              <a:t>		2 1 1 	   1 0 0 </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T</a:t>
            </a:r>
            <a:r>
              <a:rPr lang="en-US" altLang="en-US" baseline="-25000" dirty="0"/>
              <a:t>4	</a:t>
            </a:r>
            <a:r>
              <a:rPr lang="en-US" altLang="en-US" dirty="0"/>
              <a:t>	0 0 2 	   0 0 2</a:t>
            </a:r>
          </a:p>
          <a:p>
            <a:pPr>
              <a:buFont typeface="Monotype Sorts" pitchFamily="-84" charset="2"/>
              <a:buNone/>
              <a:tabLst>
                <a:tab pos="1428750" algn="l"/>
                <a:tab pos="2338388" algn="ctr"/>
                <a:tab pos="3594100" algn="ctr"/>
                <a:tab pos="4921250" algn="ctr"/>
              </a:tabLst>
            </a:pPr>
            <a:endParaRPr lang="en-US" altLang="en-US" dirty="0"/>
          </a:p>
          <a:p>
            <a:pPr>
              <a:tabLst>
                <a:tab pos="1428750" algn="l"/>
                <a:tab pos="2338388" algn="ctr"/>
                <a:tab pos="3594100" algn="ctr"/>
                <a:tab pos="4921250" algn="ctr"/>
              </a:tabLst>
            </a:pPr>
            <a:r>
              <a:rPr lang="en-US" altLang="en-US" dirty="0"/>
              <a:t>Sequence &lt;</a:t>
            </a:r>
            <a:r>
              <a:rPr lang="en-US" altLang="en-US" b="1" i="1" dirty="0"/>
              <a:t>T</a:t>
            </a:r>
            <a:r>
              <a:rPr lang="en-US" altLang="en-US" b="1" i="1" baseline="-25000" dirty="0"/>
              <a:t>0</a:t>
            </a:r>
            <a:r>
              <a:rPr lang="en-US" altLang="en-US" b="1" i="1" dirty="0"/>
              <a:t>, T</a:t>
            </a:r>
            <a:r>
              <a:rPr lang="en-US" altLang="en-US" b="1" i="1" baseline="-25000" dirty="0"/>
              <a:t>2</a:t>
            </a:r>
            <a:r>
              <a:rPr lang="en-US" altLang="en-US" b="1" i="1" dirty="0"/>
              <a:t>, T</a:t>
            </a:r>
            <a:r>
              <a:rPr lang="en-US" altLang="en-US" b="1" i="1" baseline="-25000" dirty="0"/>
              <a:t>3</a:t>
            </a:r>
            <a:r>
              <a:rPr lang="en-US" altLang="en-US" b="1" i="1" dirty="0"/>
              <a:t>, T</a:t>
            </a:r>
            <a:r>
              <a:rPr lang="en-US" altLang="en-US" b="1" i="1" baseline="-25000" dirty="0"/>
              <a:t>1</a:t>
            </a:r>
            <a:r>
              <a:rPr lang="en-US" altLang="en-US" b="1" i="1" dirty="0"/>
              <a:t>, T</a:t>
            </a:r>
            <a:r>
              <a:rPr lang="en-US" altLang="en-US" b="1" i="1" baseline="-25000" dirty="0"/>
              <a:t>4</a:t>
            </a:r>
            <a:r>
              <a:rPr lang="en-US" altLang="en-US" dirty="0"/>
              <a:t>&gt; will result in </a:t>
            </a:r>
            <a:r>
              <a:rPr lang="en-US" altLang="en-US" b="1" i="1" dirty="0"/>
              <a:t>Finish[i] = true </a:t>
            </a:r>
            <a:r>
              <a:rPr lang="en-US" altLang="en-US" dirty="0"/>
              <a:t>for all </a:t>
            </a:r>
            <a:r>
              <a:rPr lang="en-US" altLang="en-US" b="1" i="1" dirty="0"/>
              <a:t>i</a:t>
            </a:r>
            <a:endParaRPr lang="en-US" altLang="en-US" b="1" dirty="0"/>
          </a:p>
          <a:p>
            <a:pPr>
              <a:buFont typeface="Monotype Sorts" pitchFamily="-84" charset="2"/>
              <a:buNone/>
              <a:tabLst>
                <a:tab pos="1428750" algn="l"/>
                <a:tab pos="2338388" algn="ctr"/>
                <a:tab pos="3594100" algn="ctr"/>
                <a:tab pos="4921250" algn="ctr"/>
              </a:tabLst>
            </a:pP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DA86E4C4-151E-4B29-AF3A-94D82C4FF0E6}"/>
              </a:ext>
            </a:extLst>
          </p:cNvPr>
          <p:cNvSpPr>
            <a:spLocks noGrp="1" noChangeArrowheads="1"/>
          </p:cNvSpPr>
          <p:nvPr>
            <p:ph type="title"/>
          </p:nvPr>
        </p:nvSpPr>
        <p:spPr>
          <a:xfrm>
            <a:off x="457200" y="214313"/>
            <a:ext cx="8229600" cy="576262"/>
          </a:xfrm>
        </p:spPr>
        <p:txBody>
          <a:bodyPr/>
          <a:lstStyle/>
          <a:p>
            <a:pPr eaLnBrk="1" hangingPunct="1"/>
            <a:r>
              <a:rPr lang="en-US" altLang="en-US" dirty="0"/>
              <a:t>Example (Cont.)</a:t>
            </a:r>
          </a:p>
        </p:txBody>
      </p:sp>
      <p:sp>
        <p:nvSpPr>
          <p:cNvPr id="76802" name="Rectangle 3">
            <a:extLst>
              <a:ext uri="{FF2B5EF4-FFF2-40B4-BE49-F238E27FC236}">
                <a16:creationId xmlns:a16="http://schemas.microsoft.com/office/drawing/2014/main" id="{198FFF5E-8931-4A8B-8BF7-20846C289136}"/>
              </a:ext>
            </a:extLst>
          </p:cNvPr>
          <p:cNvSpPr>
            <a:spLocks noGrp="1" noChangeArrowheads="1"/>
          </p:cNvSpPr>
          <p:nvPr>
            <p:ph idx="1"/>
          </p:nvPr>
        </p:nvSpPr>
        <p:spPr>
          <a:xfrm>
            <a:off x="806450" y="1233488"/>
            <a:ext cx="7781925" cy="5037137"/>
          </a:xfrm>
        </p:spPr>
        <p:txBody>
          <a:bodyPr/>
          <a:lstStyle/>
          <a:p>
            <a:pPr>
              <a:tabLst>
                <a:tab pos="2800350" algn="l"/>
                <a:tab pos="3708400" algn="ctr"/>
              </a:tabLst>
            </a:pPr>
            <a:r>
              <a:rPr lang="en-US" altLang="en-US" b="1" i="1" dirty="0"/>
              <a:t>T</a:t>
            </a:r>
            <a:r>
              <a:rPr lang="en-US" altLang="en-US" b="1" baseline="-25000" dirty="0"/>
              <a:t>2</a:t>
            </a:r>
            <a:r>
              <a:rPr lang="en-US" altLang="en-US" dirty="0"/>
              <a:t> requests an additional instance of type</a:t>
            </a:r>
            <a:r>
              <a:rPr lang="en-US" altLang="en-US" i="1" dirty="0"/>
              <a:t> </a:t>
            </a:r>
            <a:r>
              <a:rPr lang="en-US" altLang="en-US" b="1" i="1" dirty="0"/>
              <a:t>C</a:t>
            </a:r>
            <a:endParaRPr lang="en-US" altLang="en-US" b="1" dirty="0"/>
          </a:p>
          <a:p>
            <a:pPr>
              <a:buFont typeface="Monotype Sorts" pitchFamily="-84" charset="2"/>
              <a:buNone/>
              <a:tabLst>
                <a:tab pos="2800350" algn="l"/>
                <a:tab pos="3708400" algn="ctr"/>
              </a:tabLst>
            </a:pPr>
            <a:r>
              <a:rPr lang="en-US" altLang="en-US" dirty="0"/>
              <a:t>			</a:t>
            </a:r>
            <a:r>
              <a:rPr lang="en-US" altLang="en-US" i="1" u="sng" dirty="0"/>
              <a:t>Request</a:t>
            </a:r>
            <a:endParaRPr lang="en-US" altLang="en-US" i="1" dirty="0"/>
          </a:p>
          <a:p>
            <a:pPr>
              <a:buFont typeface="Monotype Sorts" pitchFamily="-84" charset="2"/>
              <a:buNone/>
              <a:tabLst>
                <a:tab pos="2800350" algn="l"/>
                <a:tab pos="3708400" algn="ctr"/>
              </a:tabLst>
            </a:pPr>
            <a:r>
              <a:rPr lang="en-US" altLang="en-US" i="1" dirty="0"/>
              <a:t>			A B C</a:t>
            </a:r>
          </a:p>
          <a:p>
            <a:pPr>
              <a:buFont typeface="Monotype Sorts" pitchFamily="-84" charset="2"/>
              <a:buNone/>
              <a:tabLst>
                <a:tab pos="2800350" algn="l"/>
                <a:tab pos="3708400" algn="ctr"/>
              </a:tabLst>
            </a:pPr>
            <a:r>
              <a:rPr lang="en-US" altLang="en-US" dirty="0"/>
              <a:t>		 </a:t>
            </a:r>
            <a:r>
              <a:rPr lang="en-US" altLang="en-US" i="1" dirty="0"/>
              <a:t>T</a:t>
            </a:r>
            <a:r>
              <a:rPr lang="en-US" altLang="en-US" baseline="-25000" dirty="0"/>
              <a:t>0</a:t>
            </a:r>
            <a:r>
              <a:rPr lang="en-US" altLang="en-US" dirty="0"/>
              <a:t>	0 0 0</a:t>
            </a:r>
          </a:p>
          <a:p>
            <a:pPr>
              <a:buFont typeface="Monotype Sorts" pitchFamily="-84" charset="2"/>
              <a:buNone/>
              <a:tabLst>
                <a:tab pos="2800350" algn="l"/>
                <a:tab pos="3708400" algn="ctr"/>
              </a:tabLst>
            </a:pPr>
            <a:r>
              <a:rPr lang="en-US" altLang="en-US" dirty="0"/>
              <a:t>		 </a:t>
            </a:r>
            <a:r>
              <a:rPr lang="en-US" altLang="en-US" i="1" dirty="0"/>
              <a:t>T</a:t>
            </a:r>
            <a:r>
              <a:rPr lang="en-US" altLang="en-US" baseline="-25000" dirty="0"/>
              <a:t>1</a:t>
            </a:r>
            <a:r>
              <a:rPr lang="en-US" altLang="en-US" dirty="0"/>
              <a:t>	2 0 2</a:t>
            </a:r>
          </a:p>
          <a:p>
            <a:pPr>
              <a:buFont typeface="Monotype Sorts" pitchFamily="-84" charset="2"/>
              <a:buNone/>
              <a:tabLst>
                <a:tab pos="2800350" algn="l"/>
                <a:tab pos="3708400" algn="ctr"/>
              </a:tabLst>
            </a:pPr>
            <a:r>
              <a:rPr lang="en-US" altLang="en-US" dirty="0"/>
              <a:t>		 </a:t>
            </a:r>
            <a:r>
              <a:rPr lang="en-US" altLang="en-US" i="1" dirty="0"/>
              <a:t>T</a:t>
            </a:r>
            <a:r>
              <a:rPr lang="en-US" altLang="en-US" baseline="-25000" dirty="0"/>
              <a:t>2</a:t>
            </a:r>
            <a:r>
              <a:rPr lang="en-US" altLang="en-US" dirty="0"/>
              <a:t>	0 0 1</a:t>
            </a:r>
          </a:p>
          <a:p>
            <a:pPr>
              <a:buFont typeface="Monotype Sorts" pitchFamily="-84" charset="2"/>
              <a:buNone/>
              <a:tabLst>
                <a:tab pos="2800350" algn="l"/>
                <a:tab pos="3708400" algn="ctr"/>
              </a:tabLst>
            </a:pPr>
            <a:r>
              <a:rPr lang="en-US" altLang="en-US" dirty="0"/>
              <a:t>		 </a:t>
            </a:r>
            <a:r>
              <a:rPr lang="en-US" altLang="en-US" i="1" dirty="0"/>
              <a:t>T</a:t>
            </a:r>
            <a:r>
              <a:rPr lang="en-US" altLang="en-US" baseline="-25000" dirty="0"/>
              <a:t>3</a:t>
            </a:r>
            <a:r>
              <a:rPr lang="en-US" altLang="en-US" dirty="0"/>
              <a:t>	1 0 0 </a:t>
            </a:r>
          </a:p>
          <a:p>
            <a:pPr>
              <a:buFont typeface="Monotype Sorts" pitchFamily="-84" charset="2"/>
              <a:buNone/>
              <a:tabLst>
                <a:tab pos="2800350" algn="l"/>
                <a:tab pos="3708400" algn="ctr"/>
              </a:tabLst>
            </a:pPr>
            <a:r>
              <a:rPr lang="en-US" altLang="en-US" dirty="0"/>
              <a:t>		 </a:t>
            </a:r>
            <a:r>
              <a:rPr lang="en-US" altLang="en-US" i="1" dirty="0"/>
              <a:t>T</a:t>
            </a:r>
            <a:r>
              <a:rPr lang="en-US" altLang="en-US" baseline="-25000" dirty="0"/>
              <a:t>4</a:t>
            </a:r>
            <a:r>
              <a:rPr lang="en-US" altLang="en-US" dirty="0"/>
              <a:t>	0 0 2</a:t>
            </a:r>
          </a:p>
          <a:p>
            <a:pPr>
              <a:buFont typeface="Monotype Sorts" pitchFamily="-84" charset="2"/>
              <a:buNone/>
              <a:tabLst>
                <a:tab pos="2800350" algn="l"/>
                <a:tab pos="3708400" algn="ctr"/>
              </a:tabLst>
            </a:pPr>
            <a:endParaRPr lang="en-US" altLang="en-US" sz="800" dirty="0"/>
          </a:p>
          <a:p>
            <a:pPr>
              <a:tabLst>
                <a:tab pos="2800350" algn="l"/>
                <a:tab pos="3708400" algn="ctr"/>
              </a:tabLst>
            </a:pPr>
            <a:r>
              <a:rPr lang="en-US" altLang="en-US" dirty="0"/>
              <a:t>State of system?</a:t>
            </a:r>
          </a:p>
          <a:p>
            <a:pPr lvl="1">
              <a:tabLst>
                <a:tab pos="2800350" algn="l"/>
                <a:tab pos="3708400" algn="ctr"/>
              </a:tabLst>
            </a:pPr>
            <a:r>
              <a:rPr lang="en-US" altLang="en-US" dirty="0"/>
              <a:t>Can reclaim resources held by thread </a:t>
            </a:r>
            <a:r>
              <a:rPr lang="en-US" altLang="en-US" b="1" i="1" dirty="0"/>
              <a:t>T</a:t>
            </a:r>
            <a:r>
              <a:rPr lang="en-US" altLang="en-US" b="1" baseline="-25000" dirty="0"/>
              <a:t>0</a:t>
            </a:r>
            <a:r>
              <a:rPr lang="en-US" altLang="en-US" dirty="0"/>
              <a:t>, but insufficient resources to fulfill other processes; requests</a:t>
            </a:r>
          </a:p>
          <a:p>
            <a:pPr lvl="1">
              <a:tabLst>
                <a:tab pos="2800350" algn="l"/>
                <a:tab pos="3708400" algn="ctr"/>
              </a:tabLst>
            </a:pPr>
            <a:r>
              <a:rPr lang="en-US" altLang="en-US" dirty="0"/>
              <a:t>Deadlock exists, consisting of processes </a:t>
            </a:r>
            <a:r>
              <a:rPr lang="en-US" altLang="en-US" b="1" i="1" dirty="0"/>
              <a:t>T</a:t>
            </a:r>
            <a:r>
              <a:rPr lang="en-US" altLang="en-US" b="1" baseline="-25000" dirty="0"/>
              <a:t>1</a:t>
            </a:r>
            <a:r>
              <a:rPr lang="en-US" altLang="en-US" b="1" dirty="0"/>
              <a:t>, </a:t>
            </a:r>
            <a:r>
              <a:rPr lang="en-US" altLang="en-US" b="1" baseline="-25000" dirty="0"/>
              <a:t> </a:t>
            </a:r>
            <a:r>
              <a:rPr lang="en-US" altLang="en-US" b="1" i="1" dirty="0"/>
              <a:t>T</a:t>
            </a:r>
            <a:r>
              <a:rPr lang="en-US" altLang="en-US" b="1" baseline="-25000" dirty="0"/>
              <a:t>2</a:t>
            </a:r>
            <a:r>
              <a:rPr lang="en-US" altLang="en-US" b="1" dirty="0"/>
              <a:t>, </a:t>
            </a:r>
            <a:r>
              <a:rPr lang="en-US" altLang="en-US" b="1" i="1" dirty="0"/>
              <a:t>T</a:t>
            </a:r>
            <a:r>
              <a:rPr lang="en-US" altLang="en-US" b="1" baseline="-25000" dirty="0"/>
              <a:t>3</a:t>
            </a:r>
            <a:r>
              <a:rPr lang="en-US" altLang="en-US" dirty="0"/>
              <a:t>, and </a:t>
            </a:r>
            <a:r>
              <a:rPr lang="en-US" altLang="en-US" b="1" i="1" dirty="0"/>
              <a:t>T</a:t>
            </a:r>
            <a:r>
              <a:rPr lang="en-US" altLang="en-US" b="1" baseline="-25000" dirty="0"/>
              <a:t>4</a:t>
            </a:r>
            <a:endParaRPr lang="en-US" alt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0D4BC432-7638-454C-8A48-5A8BCB25F524}"/>
              </a:ext>
            </a:extLst>
          </p:cNvPr>
          <p:cNvSpPr>
            <a:spLocks noGrp="1" noChangeArrowheads="1"/>
          </p:cNvSpPr>
          <p:nvPr>
            <p:ph type="title"/>
          </p:nvPr>
        </p:nvSpPr>
        <p:spPr>
          <a:xfrm>
            <a:off x="1100138" y="230188"/>
            <a:ext cx="7586662" cy="576262"/>
          </a:xfrm>
        </p:spPr>
        <p:txBody>
          <a:bodyPr/>
          <a:lstStyle/>
          <a:p>
            <a:pPr eaLnBrk="1" hangingPunct="1"/>
            <a:r>
              <a:rPr lang="en-US" altLang="en-US" dirty="0"/>
              <a:t>Detection-Algorithm Usage</a:t>
            </a:r>
          </a:p>
        </p:txBody>
      </p:sp>
      <p:sp>
        <p:nvSpPr>
          <p:cNvPr id="78850" name="Rectangle 3">
            <a:extLst>
              <a:ext uri="{FF2B5EF4-FFF2-40B4-BE49-F238E27FC236}">
                <a16:creationId xmlns:a16="http://schemas.microsoft.com/office/drawing/2014/main" id="{158D4C12-F6CC-4793-92BE-5D929F7ED7C7}"/>
              </a:ext>
            </a:extLst>
          </p:cNvPr>
          <p:cNvSpPr>
            <a:spLocks noGrp="1" noChangeArrowheads="1"/>
          </p:cNvSpPr>
          <p:nvPr>
            <p:ph idx="1"/>
          </p:nvPr>
        </p:nvSpPr>
        <p:spPr>
          <a:xfrm>
            <a:off x="869949" y="1122363"/>
            <a:ext cx="7742205" cy="4530725"/>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زمان و دفعات فراخوانی به موارد زیر بستگی دارد: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احتمال وقوع بن‌بست چقدر است؟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چند فرآیند باید عقب‌گرد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Rollback</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انجام دهند؟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2"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هر چرخه مجزا، یک فرآیند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 الگوریتم تشخیص به طور خودسرانه فراخوانده شود، ممکن است چرخه‌های زیادی در نمودار منابع وجود داشته باشد و بنابراین نمی‌توانیم تشخیص دهیم که کدام یک از رشته‌های بن‌بست‌شده «مسبب» بن‌بست هستند.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1AC46895-F09F-4AA8-B270-CB5567B1C5B0}"/>
              </a:ext>
            </a:extLst>
          </p:cNvPr>
          <p:cNvSpPr>
            <a:spLocks noGrp="1" noChangeArrowheads="1"/>
          </p:cNvSpPr>
          <p:nvPr>
            <p:ph type="title"/>
          </p:nvPr>
        </p:nvSpPr>
        <p:spPr>
          <a:xfrm>
            <a:off x="516731" y="359230"/>
            <a:ext cx="8588375" cy="457200"/>
          </a:xfrm>
        </p:spPr>
        <p:txBody>
          <a:bodyPr/>
          <a:lstStyle/>
          <a:p>
            <a:pPr eaLnBrk="1" hangingPunct="1"/>
            <a:r>
              <a:rPr lang="en-US" altLang="en-US" sz="2400" dirty="0"/>
              <a:t>Recovery from Deadlock:  Process Termination</a:t>
            </a:r>
          </a:p>
        </p:txBody>
      </p:sp>
      <p:sp>
        <p:nvSpPr>
          <p:cNvPr id="80898" name="Rectangle 3">
            <a:extLst>
              <a:ext uri="{FF2B5EF4-FFF2-40B4-BE49-F238E27FC236}">
                <a16:creationId xmlns:a16="http://schemas.microsoft.com/office/drawing/2014/main" id="{38916639-ABF6-4FC4-8E81-7F4537AFC987}"/>
              </a:ext>
            </a:extLst>
          </p:cNvPr>
          <p:cNvSpPr>
            <a:spLocks noGrp="1" noChangeArrowheads="1"/>
          </p:cNvSpPr>
          <p:nvPr>
            <p:ph idx="1"/>
          </p:nvPr>
        </p:nvSpPr>
        <p:spPr>
          <a:xfrm>
            <a:off x="963613" y="1108075"/>
            <a:ext cx="7694612" cy="4530725"/>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لغو</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(Abort)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کردن تمام رشته‌های بن‌بست‌شده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تک‌به‌تک فرآیندها را لغو کنید تا چرخه بن‌بست از بین برود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چه ترتیبی برای لغو انتخاب کنیم؟</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اولویت رشته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مدت زمان محاسبه رشته و زمان باقی‌مانده تا تکمیل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منابعی که رشته استفاده کرده است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منابعی که رشته برای تکمیل نیاز دارد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چند رشته باید خاتمه یابند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آیا رشته تعاملی است یا دسته‌ای؟</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019776DB-F4CF-4A0D-88E0-0C4A9C46D294}"/>
              </a:ext>
            </a:extLst>
          </p:cNvPr>
          <p:cNvSpPr>
            <a:spLocks noGrp="1" noChangeArrowheads="1"/>
          </p:cNvSpPr>
          <p:nvPr>
            <p:ph type="title"/>
          </p:nvPr>
        </p:nvSpPr>
        <p:spPr>
          <a:xfrm>
            <a:off x="662572" y="348894"/>
            <a:ext cx="8020050" cy="457200"/>
          </a:xfrm>
        </p:spPr>
        <p:txBody>
          <a:bodyPr/>
          <a:lstStyle/>
          <a:p>
            <a:pPr eaLnBrk="1" hangingPunct="1"/>
            <a:r>
              <a:rPr lang="en-US" altLang="en-US" sz="2400" dirty="0"/>
              <a:t>Recovery from Deadlock:  Resource Preemption</a:t>
            </a:r>
          </a:p>
        </p:txBody>
      </p:sp>
      <p:sp>
        <p:nvSpPr>
          <p:cNvPr id="82946" name="Rectangle 3">
            <a:extLst>
              <a:ext uri="{FF2B5EF4-FFF2-40B4-BE49-F238E27FC236}">
                <a16:creationId xmlns:a16="http://schemas.microsoft.com/office/drawing/2014/main" id="{1EC2BE65-1915-4205-9A59-81178CB32515}"/>
              </a:ext>
            </a:extLst>
          </p:cNvPr>
          <p:cNvSpPr>
            <a:spLocks noGrp="1" noChangeArrowheads="1"/>
          </p:cNvSpPr>
          <p:nvPr>
            <p:ph idx="1"/>
          </p:nvPr>
        </p:nvSpPr>
        <p:spPr>
          <a:xfrm>
            <a:off x="858838" y="1150938"/>
            <a:ext cx="6802437" cy="4483100"/>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sz="3200" dirty="0">
                <a:effectLst/>
                <a:latin typeface="Calibri" panose="020F0502020204030204" pitchFamily="34" charset="0"/>
                <a:ea typeface="Calibri" panose="020F0502020204030204" pitchFamily="34"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انتخاب قربانی - به حداقل رساندن هزینه</a:t>
            </a:r>
            <a:endParaRPr lang="en-US" sz="3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عقب‌گرد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(Rollback) -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بازگشت به یک حالت امن، راه‌اندازی مجدد رشته برای آن حالت</a:t>
            </a:r>
            <a:endParaRPr lang="en-US" sz="3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گرسنگی</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(Starvation) -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ممکن است همیشه یک رشته خاص به عنوان قربانی انتخاب شود، تعداد عقب‌گردها را در عامل هزینه لحاظ کنید</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3030AF7D-20DF-4721-ADDB-52BDFA1CE740}"/>
              </a:ext>
            </a:extLst>
          </p:cNvPr>
          <p:cNvSpPr>
            <a:spLocks noGrp="1" noChangeArrowheads="1"/>
          </p:cNvSpPr>
          <p:nvPr>
            <p:ph type="ctrTitle"/>
          </p:nvPr>
        </p:nvSpPr>
        <p:spPr>
          <a:xfrm>
            <a:off x="685800" y="814388"/>
            <a:ext cx="7772400" cy="2127250"/>
          </a:xfrm>
        </p:spPr>
        <p:txBody>
          <a:bodyPr/>
          <a:lstStyle/>
          <a:p>
            <a:pPr eaLnBrk="1" hangingPunct="1"/>
            <a:r>
              <a:rPr lang="en-US" altLang="en-US"/>
              <a:t>End of Chapter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661502D7-7068-4DDE-82B3-CB27E3C63E4E}"/>
              </a:ext>
            </a:extLst>
          </p:cNvPr>
          <p:cNvSpPr>
            <a:spLocks noGrp="1" noChangeArrowheads="1"/>
          </p:cNvSpPr>
          <p:nvPr>
            <p:ph type="title"/>
          </p:nvPr>
        </p:nvSpPr>
        <p:spPr>
          <a:xfrm>
            <a:off x="457200" y="222868"/>
            <a:ext cx="8229600" cy="576262"/>
          </a:xfrm>
        </p:spPr>
        <p:txBody>
          <a:bodyPr/>
          <a:lstStyle/>
          <a:p>
            <a:pPr eaLnBrk="1" hangingPunct="1"/>
            <a:r>
              <a:rPr kumimoji="1" lang="fa-IR" altLang="en-US" sz="2800" dirty="0">
                <a:solidFill>
                  <a:srgbClr val="0070C0"/>
                </a:solidFill>
                <a:latin typeface="Times New Roman" panose="02020603050405020304" pitchFamily="18" charset="0"/>
                <a:cs typeface="B Nazanin" panose="00000400000000000000" pitchFamily="2" charset="-78"/>
              </a:rPr>
              <a:t>مدل سیستم</a:t>
            </a:r>
            <a:endParaRPr kumimoji="1" lang="en-US" altLang="en-US" sz="2800" dirty="0">
              <a:solidFill>
                <a:srgbClr val="0070C0"/>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1266" name="Rectangle 3">
                <a:extLst>
                  <a:ext uri="{FF2B5EF4-FFF2-40B4-BE49-F238E27FC236}">
                    <a16:creationId xmlns:a16="http://schemas.microsoft.com/office/drawing/2014/main" id="{CD8E9D65-BCDC-43F0-9CD9-F4411921988D}"/>
                  </a:ext>
                </a:extLst>
              </p:cNvPr>
              <p:cNvSpPr>
                <a:spLocks noGrp="1" noChangeArrowheads="1"/>
              </p:cNvSpPr>
              <p:nvPr>
                <p:ph idx="1"/>
              </p:nvPr>
            </p:nvSpPr>
            <p:spPr>
              <a:xfrm>
                <a:off x="802834" y="1037824"/>
                <a:ext cx="7883966" cy="4483100"/>
              </a:xfrm>
            </p:spPr>
            <p:txBody>
              <a:bodyPr/>
              <a:lstStyle/>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سیستم شامل منابع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انواع منابع</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R₁</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R₂</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Rₘ</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چرخه‌های پردازنده، فضای حافظه، دستگاه‌های ورودی/خروجی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(CPU cycles, memory space, I/O devices)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هر نوع منبع</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𝑹</m:t>
                        </m:r>
                      </m:e>
                      <m:sub>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𝒊</m:t>
                        </m:r>
                      </m:sub>
                    </m:sSub>
                  </m:oMath>
                </a14:m>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دارای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𝑾</m:t>
                        </m:r>
                      </m:e>
                      <m:sub>
                        <m:r>
                          <a:rPr lang="en-US" sz="2400" b="1" i="1" dirty="0" smtClean="0">
                            <a:effectLst/>
                            <a:latin typeface="Cambria Math" panose="02040503050406030204" pitchFamily="18" charset="0"/>
                            <a:ea typeface="Times New Roman" panose="02020603050405020304" pitchFamily="18" charset="0"/>
                            <a:cs typeface="B Nazanin" panose="00000400000000000000" pitchFamily="2" charset="-78"/>
                          </a:rPr>
                          <m:t>𝒊</m:t>
                        </m:r>
                      </m:sub>
                    </m:sSub>
                  </m:oMath>
                </a14:m>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نمونه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هر فرایند به روش زیر از یک منبع استفاده می‌کند</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درخواست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(request)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استفاده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(use)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آزادسازی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(release)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266" name="Rectangle 3">
                <a:extLst>
                  <a:ext uri="{FF2B5EF4-FFF2-40B4-BE49-F238E27FC236}">
                    <a16:creationId xmlns:a16="http://schemas.microsoft.com/office/drawing/2014/main" id="{CD8E9D65-BCDC-43F0-9CD9-F4411921988D}"/>
                  </a:ext>
                </a:extLst>
              </p:cNvPr>
              <p:cNvSpPr>
                <a:spLocks noGrp="1" noRot="1" noChangeAspect="1" noMove="1" noResize="1" noEditPoints="1" noAdjustHandles="1" noChangeArrowheads="1" noChangeShapeType="1" noTextEdit="1"/>
              </p:cNvSpPr>
              <p:nvPr>
                <p:ph idx="1"/>
              </p:nvPr>
            </p:nvSpPr>
            <p:spPr>
              <a:xfrm>
                <a:off x="802834" y="1037824"/>
                <a:ext cx="7883966" cy="4483100"/>
              </a:xfrm>
              <a:blipFill>
                <a:blip r:embed="rId3"/>
                <a:stretch>
                  <a:fillRect t="-1495" r="-131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kumimoji="1" lang="fa-IR" altLang="en-US" sz="3200" dirty="0">
                <a:solidFill>
                  <a:srgbClr val="0070C0"/>
                </a:solidFill>
                <a:latin typeface="Times New Roman" panose="02020603050405020304" pitchFamily="18" charset="0"/>
                <a:cs typeface="B Nazanin" panose="00000400000000000000" pitchFamily="2" charset="-78"/>
              </a:rPr>
              <a:t>بن‌بست با سمافور</a:t>
            </a:r>
            <a:endParaRPr lang="en-US" altLang="en-US" dirty="0"/>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17360" y="1331338"/>
            <a:ext cx="6959600" cy="4860925"/>
          </a:xfrm>
        </p:spPr>
        <p:txBody>
          <a:bodyPr/>
          <a:lstStyle/>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داده‌ها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سیمافور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مقدار اولیه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سیمافور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مقدار اولیه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دو رشته (ترد)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T1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T2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T1: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wait(s1)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wait(s2)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T2: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wait(s2)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wait(s1)</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7ADAA0F-64F7-46C8-A7FE-1C5113FEBCDC}"/>
              </a:ext>
            </a:extLst>
          </p:cNvPr>
          <p:cNvSpPr>
            <a:spLocks noGrp="1" noChangeArrowheads="1"/>
          </p:cNvSpPr>
          <p:nvPr>
            <p:ph type="title"/>
          </p:nvPr>
        </p:nvSpPr>
        <p:spPr>
          <a:xfrm>
            <a:off x="749300" y="150997"/>
            <a:ext cx="7937500" cy="576262"/>
          </a:xfrm>
        </p:spPr>
        <p:txBody>
          <a:bodyPr/>
          <a:lstStyle/>
          <a:p>
            <a:pPr eaLnBrk="1" hangingPunct="1"/>
            <a:r>
              <a:rPr kumimoji="1" lang="fa-IR" altLang="en-US" sz="3200" dirty="0">
                <a:solidFill>
                  <a:srgbClr val="0070C0"/>
                </a:solidFill>
                <a:latin typeface="Times New Roman" panose="02020603050405020304" pitchFamily="18" charset="0"/>
                <a:cs typeface="B Nazanin" panose="00000400000000000000" pitchFamily="2" charset="-78"/>
              </a:rPr>
              <a:t>ویژگی‌های بن‌بست</a:t>
            </a:r>
            <a:endParaRPr lang="en-US" altLang="en-US" dirty="0"/>
          </a:p>
        </p:txBody>
      </p:sp>
      <p:sp>
        <p:nvSpPr>
          <p:cNvPr id="13314" name="Rectangle 3">
            <a:extLst>
              <a:ext uri="{FF2B5EF4-FFF2-40B4-BE49-F238E27FC236}">
                <a16:creationId xmlns:a16="http://schemas.microsoft.com/office/drawing/2014/main" id="{F4824E8A-1421-4BF0-9A60-6CA3F5021CE8}"/>
              </a:ext>
            </a:extLst>
          </p:cNvPr>
          <p:cNvSpPr>
            <a:spLocks noGrp="1" noChangeArrowheads="1"/>
          </p:cNvSpPr>
          <p:nvPr>
            <p:ph idx="1"/>
          </p:nvPr>
        </p:nvSpPr>
        <p:spPr>
          <a:xfrm>
            <a:off x="304800" y="962472"/>
            <a:ext cx="8656319" cy="5391556"/>
          </a:xfrm>
        </p:spPr>
        <p:txBody>
          <a:bodyPr/>
          <a:lstStyle/>
          <a:p>
            <a:pPr marL="342900" indent="-342900" algn="r" rtl="1">
              <a:lnSpc>
                <a:spcPct val="107000"/>
              </a:lnSpc>
              <a:spcBef>
                <a:spcPts val="0"/>
              </a:spcBef>
              <a:spcAft>
                <a:spcPts val="800"/>
              </a:spcAft>
              <a:buFont typeface="Wingdings" panose="05000000000000000000" pitchFamily="2" charset="2"/>
              <a:buChar char=""/>
              <a:tabLst>
                <a:tab pos="457200" algn="l"/>
              </a:tabLst>
            </a:pPr>
            <a:r>
              <a:rPr lang="fa-IR" sz="2200" b="1" dirty="0">
                <a:latin typeface="Times New Roman" panose="02020603050405020304" pitchFamily="18" charset="0"/>
                <a:cs typeface="B Nazanin" panose="00000400000000000000" pitchFamily="2" charset="-78"/>
              </a:rPr>
              <a:t>موقعیت بن‌بست زمانی اتفاق می‌افتد که همه شرایط زیر محیا باشد. </a:t>
            </a:r>
            <a:r>
              <a:rPr lang="fa-IR" sz="2200" dirty="0">
                <a:latin typeface="Calibri" panose="020F0502020204030204" pitchFamily="34" charset="0"/>
                <a:ea typeface="Times New Roman" panose="02020603050405020304" pitchFamily="18" charset="0"/>
                <a:cs typeface="Arial" panose="020B0604020202020204" pitchFamily="34" charset="0"/>
              </a:rPr>
              <a:t>		</a:t>
            </a:r>
            <a:endParaRPr lang="fa-IR" sz="22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منع دسترسی همزمان</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(Mutual exclusion):</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در هر لحظه تنها یک رشته می‌تواند از یک منبع استفاده کند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نگهداشتن و انتظار</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(Hold and wait):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یک رشته که حداقل یک منبع را در اختیار دارد، منتظر است تا منابع دیگری را که توسط رشته‌های دیگر نگهداری می‌شوند، به دست آورد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عدم تصاحب اجباری</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(No preemption):</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یک منبع تنها می‌تواند به صورت داوطلبانه توسط رشته‌ای که آن را در اختیار دارد، پس از اتمام کار آن رشته، آزاد شود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r" rtl="1">
              <a:lnSpc>
                <a:spcPct val="107000"/>
              </a:lnSpc>
              <a:spcBef>
                <a:spcPts val="0"/>
              </a:spcBef>
              <a:spcAft>
                <a:spcPts val="800"/>
              </a:spcAft>
              <a:buFont typeface="Wingdings" panose="05000000000000000000" pitchFamily="2" charset="2"/>
              <a:buChar char=""/>
              <a:tabLst>
                <a:tab pos="457200" algn="l"/>
              </a:tabLst>
            </a:pPr>
            <a:r>
              <a:rPr lang="ar-SA" sz="2200" b="1" dirty="0">
                <a:effectLst/>
                <a:latin typeface="Times New Roman" panose="02020603050405020304" pitchFamily="18" charset="0"/>
                <a:ea typeface="Times New Roman" panose="02020603050405020304" pitchFamily="18" charset="0"/>
                <a:cs typeface="B Nazanin" panose="00000400000000000000" pitchFamily="2" charset="-78"/>
              </a:rPr>
              <a:t>انتظار دوره‌ای</a:t>
            </a:r>
            <a:r>
              <a:rPr lang="en-US" sz="2200" b="1" dirty="0">
                <a:effectLst/>
                <a:latin typeface="Times New Roman" panose="02020603050405020304" pitchFamily="18" charset="0"/>
                <a:ea typeface="Times New Roman" panose="02020603050405020304" pitchFamily="18" charset="0"/>
                <a:cs typeface="B Nazanin" panose="00000400000000000000" pitchFamily="2" charset="-78"/>
              </a:rPr>
              <a:t> (Circular wait):</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مجموعه‌ای از رشته‌های در حال انتظار</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{T0, T1, … Tn}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وجود دارد که به گونه‌ای است که</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T0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منتظر منبعی است که توسط</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T1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نگهداری می‌شود، </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T1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منتظر منبعی است که توسط</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T2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نگهداری می‌شود، </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Tn–1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منتظر منبعی است که توسط</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Tn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نگهداری می‌شود و</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Tn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منتظر منبعی است که توسط</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 T0 </a:t>
            </a:r>
            <a:r>
              <a:rPr lang="ar-SA" sz="2200" dirty="0">
                <a:effectLst/>
                <a:latin typeface="Times New Roman" panose="02020603050405020304" pitchFamily="18" charset="0"/>
                <a:ea typeface="Times New Roman" panose="02020603050405020304" pitchFamily="18" charset="0"/>
                <a:cs typeface="B Nazanin" panose="00000400000000000000" pitchFamily="2" charset="-78"/>
              </a:rPr>
              <a:t>نگهداری می‌شود</a:t>
            </a:r>
            <a:r>
              <a:rPr lang="en-US" sz="2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1C97935-CF39-4A80-87B3-E8FC1A79B924}"/>
              </a:ext>
            </a:extLst>
          </p:cNvPr>
          <p:cNvSpPr>
            <a:spLocks noGrp="1" noChangeArrowheads="1"/>
          </p:cNvSpPr>
          <p:nvPr>
            <p:ph type="title"/>
          </p:nvPr>
        </p:nvSpPr>
        <p:spPr>
          <a:xfrm>
            <a:off x="854009" y="232005"/>
            <a:ext cx="7683500" cy="576262"/>
          </a:xfrm>
        </p:spPr>
        <p:txBody>
          <a:bodyPr/>
          <a:lstStyle/>
          <a:p>
            <a:pPr eaLnBrk="1" hangingPunct="1"/>
            <a:r>
              <a:rPr kumimoji="1" lang="fa-IR" altLang="en-US" sz="3200" dirty="0">
                <a:solidFill>
                  <a:srgbClr val="0070C0"/>
                </a:solidFill>
                <a:latin typeface="Times New Roman" panose="02020603050405020304" pitchFamily="18" charset="0"/>
                <a:cs typeface="B Nazanin" panose="00000400000000000000" pitchFamily="2" charset="-78"/>
              </a:rPr>
              <a:t>گراف تخصیص منابع</a:t>
            </a:r>
            <a:endParaRPr lang="en-US" altLang="en-US" dirty="0"/>
          </a:p>
        </p:txBody>
      </p:sp>
      <p:sp>
        <p:nvSpPr>
          <p:cNvPr id="15362" name="Rectangle 3">
            <a:extLst>
              <a:ext uri="{FF2B5EF4-FFF2-40B4-BE49-F238E27FC236}">
                <a16:creationId xmlns:a16="http://schemas.microsoft.com/office/drawing/2014/main" id="{97E50AC4-3665-4FFE-B1D6-0D72C5ECE804}"/>
              </a:ext>
            </a:extLst>
          </p:cNvPr>
          <p:cNvSpPr>
            <a:spLocks noGrp="1" noChangeArrowheads="1"/>
          </p:cNvSpPr>
          <p:nvPr>
            <p:ph idx="1"/>
          </p:nvPr>
        </p:nvSpPr>
        <p:spPr>
          <a:xfrm>
            <a:off x="748145" y="1163782"/>
            <a:ext cx="7789364" cy="4627713"/>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مجموعه‌ای از رئوس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V</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و لبه (کمان‌های)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E</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V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 دو دسته </a:t>
            </a:r>
            <a:r>
              <a:rPr lang="ar-SA" sz="2800" dirty="0">
                <a:latin typeface="Times New Roman" panose="02020603050405020304" pitchFamily="18" charset="0"/>
                <a:cs typeface="B Nazanin" panose="00000400000000000000" pitchFamily="2" charset="-78"/>
              </a:rPr>
              <a:t>تقسیم می‌شود</a:t>
            </a:r>
            <a:r>
              <a:rPr lang="en-US" sz="2800" dirty="0">
                <a:latin typeface="Times New Roman" panose="02020603050405020304" pitchFamily="18" charset="0"/>
                <a:cs typeface="B Nazanin" panose="00000400000000000000" pitchFamily="2" charset="-78"/>
              </a:rPr>
              <a:t>: </a:t>
            </a:r>
          </a:p>
          <a:p>
            <a:pPr lvl="1"/>
            <a:r>
              <a:rPr lang="en-US" altLang="en-US" sz="2800" dirty="0">
                <a:latin typeface="Times New Roman" panose="02020603050405020304" pitchFamily="18" charset="0"/>
                <a:cs typeface="B Nazanin" panose="00000400000000000000" pitchFamily="2" charset="-78"/>
              </a:rPr>
              <a:t>T = {T1, T2, …, Tn}, </a:t>
            </a:r>
            <a:r>
              <a:rPr lang="fa-IR" altLang="en-US" sz="2800" dirty="0">
                <a:latin typeface="Times New Roman" panose="02020603050405020304" pitchFamily="18" charset="0"/>
                <a:cs typeface="B Nazanin" panose="00000400000000000000" pitchFamily="2" charset="-78"/>
              </a:rPr>
              <a:t>شامل‌همه ترد‌های سیستم</a:t>
            </a:r>
            <a:br>
              <a:rPr lang="en-US" altLang="en-US" sz="2800" dirty="0">
                <a:latin typeface="Times New Roman" panose="02020603050405020304" pitchFamily="18" charset="0"/>
                <a:cs typeface="B Nazanin" panose="00000400000000000000" pitchFamily="2" charset="-78"/>
              </a:rPr>
            </a:br>
            <a:endParaRPr lang="en-US" altLang="en-US" sz="2800" dirty="0">
              <a:latin typeface="Times New Roman" panose="02020603050405020304" pitchFamily="18" charset="0"/>
              <a:cs typeface="B Nazanin" panose="00000400000000000000" pitchFamily="2" charset="-78"/>
            </a:endParaRPr>
          </a:p>
          <a:p>
            <a:pPr lvl="1"/>
            <a:r>
              <a:rPr lang="en-US" altLang="en-US" sz="2800" dirty="0">
                <a:latin typeface="Times New Roman" panose="02020603050405020304" pitchFamily="18" charset="0"/>
                <a:cs typeface="B Nazanin" panose="00000400000000000000" pitchFamily="2" charset="-78"/>
              </a:rPr>
              <a:t>R = {R1, R2, …, Rm}, </a:t>
            </a:r>
            <a:r>
              <a:rPr lang="fa-IR" altLang="en-US" sz="2800" dirty="0">
                <a:latin typeface="Times New Roman" panose="02020603050405020304" pitchFamily="18" charset="0"/>
                <a:cs typeface="B Nazanin" panose="00000400000000000000" pitchFamily="2" charset="-78"/>
              </a:rPr>
              <a:t>شامل همه منابع سیستم</a:t>
            </a:r>
            <a:endParaRPr lang="en-US" altLang="en-US" sz="2800" dirty="0">
              <a:latin typeface="Times New Roman" panose="02020603050405020304" pitchFamily="18" charset="0"/>
              <a:cs typeface="B Nazanin" panose="00000400000000000000" pitchFamily="2" charset="-78"/>
            </a:endParaRPr>
          </a:p>
          <a:p>
            <a:pPr lvl="1" algn="r" rtl="1"/>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ا</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نواع لبه در نمودار تخصیص منابع</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altLang="en-US" sz="2800" dirty="0"/>
          </a:p>
          <a:p>
            <a:pPr lvl="1"/>
            <a:endParaRPr lang="en-US" altLang="en-US" sz="1100" dirty="0"/>
          </a:p>
          <a:p>
            <a:pPr marL="1143000" lvl="2"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لبه درخواست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(request edge) –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جهت‌دار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Ti</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Rj</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143000" lvl="2"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لبه انتساب</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(assignment edge) –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جهت‌دار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Rj</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Ti</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1A4B64E3-DEA9-4327-B63F-42B7E3327098}"/>
              </a:ext>
            </a:extLst>
          </p:cNvPr>
          <p:cNvSpPr>
            <a:spLocks noGrp="1"/>
          </p:cNvSpPr>
          <p:nvPr>
            <p:ph type="title"/>
          </p:nvPr>
        </p:nvSpPr>
        <p:spPr>
          <a:xfrm>
            <a:off x="1127465" y="214006"/>
            <a:ext cx="7880350" cy="537202"/>
          </a:xfrm>
        </p:spPr>
        <p:txBody>
          <a:bodyPr/>
          <a:lstStyle/>
          <a:p>
            <a:r>
              <a:rPr kumimoji="1" lang="fa-IR" altLang="en-US" sz="3200" dirty="0">
                <a:solidFill>
                  <a:srgbClr val="0070C0"/>
                </a:solidFill>
                <a:latin typeface="Times New Roman" panose="02020603050405020304" pitchFamily="18" charset="0"/>
                <a:cs typeface="B Nazanin" panose="00000400000000000000" pitchFamily="2" charset="-78"/>
              </a:rPr>
              <a:t>نمونه‌ای از گراف تخصیص منابع</a:t>
            </a:r>
            <a:endParaRPr lang="en-US" altLang="en-US" dirty="0"/>
          </a:p>
        </p:txBody>
      </p:sp>
      <p:sp>
        <p:nvSpPr>
          <p:cNvPr id="91138" name="Content Placeholder 2">
            <a:extLst>
              <a:ext uri="{FF2B5EF4-FFF2-40B4-BE49-F238E27FC236}">
                <a16:creationId xmlns:a16="http://schemas.microsoft.com/office/drawing/2014/main" id="{66863360-8218-4F9C-99FE-9BE85325DE12}"/>
              </a:ext>
            </a:extLst>
          </p:cNvPr>
          <p:cNvSpPr>
            <a:spLocks noGrp="1"/>
          </p:cNvSpPr>
          <p:nvPr>
            <p:ph idx="1"/>
          </p:nvPr>
        </p:nvSpPr>
        <p:spPr>
          <a:xfrm>
            <a:off x="3499104" y="1379792"/>
            <a:ext cx="5273929" cy="4691824"/>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دو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R3</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سه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T1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اختیار دارد و منتظر 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T2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 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اختیار دارد و منتظر 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R3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T3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نمونه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R3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اختیار 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1139" name="Picture 3">
            <a:extLst>
              <a:ext uri="{FF2B5EF4-FFF2-40B4-BE49-F238E27FC236}">
                <a16:creationId xmlns:a16="http://schemas.microsoft.com/office/drawing/2014/main" id="{4B3F1686-A558-47EE-B9D9-DBE933ACC3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30" y="1272604"/>
            <a:ext cx="249713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12039</TotalTime>
  <Words>3889</Words>
  <Application>Microsoft Office PowerPoint</Application>
  <PresentationFormat>On-screen Show (4:3)</PresentationFormat>
  <Paragraphs>337</Paragraphs>
  <Slides>45</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Calibri</vt:lpstr>
      <vt:lpstr>Cambria Math</vt:lpstr>
      <vt:lpstr>Consolas</vt:lpstr>
      <vt:lpstr>Courier New</vt:lpstr>
      <vt:lpstr>Helvetica</vt:lpstr>
      <vt:lpstr>Monotype Sorts</vt:lpstr>
      <vt:lpstr>Symbol</vt:lpstr>
      <vt:lpstr>Times New Roman</vt:lpstr>
      <vt:lpstr>Verdana</vt:lpstr>
      <vt:lpstr>Webdings</vt:lpstr>
      <vt:lpstr>Wingdings</vt:lpstr>
      <vt:lpstr>1_os-8</vt:lpstr>
      <vt:lpstr>سیستم‌‌های عامل</vt:lpstr>
      <vt:lpstr>فصل 8: بن‌بست</vt:lpstr>
      <vt:lpstr>Outline</vt:lpstr>
      <vt:lpstr>Chapter Objectives</vt:lpstr>
      <vt:lpstr>مدل سیستم</vt:lpstr>
      <vt:lpstr>بن‌بست با سمافور</vt:lpstr>
      <vt:lpstr>ویژگی‌های بن‌بست</vt:lpstr>
      <vt:lpstr>گراف تخصیص منابع</vt:lpstr>
      <vt:lpstr>نمونه‌ای از گراف تخصیص منابع</vt:lpstr>
      <vt:lpstr>گراف تخصیص منابع با بن‌بست</vt:lpstr>
      <vt:lpstr>گراف با چرخه بدون بن بست</vt:lpstr>
      <vt:lpstr>اطلاعات پایه‌ای</vt:lpstr>
      <vt:lpstr>روش‌های برای مدیریت بن‌بست</vt:lpstr>
      <vt:lpstr>پیشگیری از بن بستDeadlock Prevention  </vt:lpstr>
      <vt:lpstr>پیشگیری از بن بست(Cont.)</vt:lpstr>
      <vt:lpstr>Circular Wait</vt:lpstr>
      <vt:lpstr>اجتناب از بن بستDeadlock Avoidance </vt:lpstr>
      <vt:lpstr>Safe State حالت امن </vt:lpstr>
      <vt:lpstr>Basic Factsحقایق اساسی</vt:lpstr>
      <vt:lpstr>Safe, Unsafe, Deadlock State </vt:lpstr>
      <vt:lpstr>Avoidance Algorithms الگوریتمهای اجتناب </vt:lpstr>
      <vt:lpstr>Resource-Allocation Graph Scheme</vt:lpstr>
      <vt:lpstr>Resource-Allocation Graph</vt:lpstr>
      <vt:lpstr>Resource-Allocation Graph Algorithm</vt:lpstr>
      <vt:lpstr>Banker’s Algorithm الگوریتم بانکدار </vt:lpstr>
      <vt:lpstr>Data Structures for the Banker’s Algorithm </vt:lpstr>
      <vt:lpstr>Safety Algorithm</vt:lpstr>
      <vt:lpstr>Resource-Request Algorithm for Process Pi</vt:lpstr>
      <vt:lpstr>Resource-Request Algorithm for Process Pi</vt:lpstr>
      <vt:lpstr>Example of Banker’s Algorithm</vt:lpstr>
      <vt:lpstr>Example of Banker’s Algorithm</vt:lpstr>
      <vt:lpstr>Example of Banker’s Algorithm</vt:lpstr>
      <vt:lpstr>Example of Banker’s Algorithm</vt:lpstr>
      <vt:lpstr>Deadlock Detection</vt:lpstr>
      <vt:lpstr>Single Instance of Each Resource Type</vt:lpstr>
      <vt:lpstr>Resource-Allocation Graph and  Wait-for Graph</vt:lpstr>
      <vt:lpstr>Several Instances of a Resource Type</vt:lpstr>
      <vt:lpstr>Detection Algorithm</vt:lpstr>
      <vt:lpstr>Detection Algorithm (Cont.)</vt:lpstr>
      <vt:lpstr>Example of Detection Algorithm</vt:lpstr>
      <vt:lpstr>Example (Cont.)</vt:lpstr>
      <vt:lpstr>Detection-Algorithm Usage</vt:lpstr>
      <vt:lpstr>Recovery from Deadlock:  Process Termination</vt:lpstr>
      <vt:lpstr>Recovery from Deadlock:  Resource Preemption</vt:lpstr>
      <vt:lpstr>End of Chapter 8</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 t</cp:lastModifiedBy>
  <cp:revision>274</cp:revision>
  <cp:lastPrinted>2013-09-10T17:57:57Z</cp:lastPrinted>
  <dcterms:created xsi:type="dcterms:W3CDTF">2011-01-13T23:43:38Z</dcterms:created>
  <dcterms:modified xsi:type="dcterms:W3CDTF">2024-05-25T18:39:04Z</dcterms:modified>
</cp:coreProperties>
</file>